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3"/>
  </p:notesMasterIdLst>
  <p:sldIdLst>
    <p:sldId id="350" r:id="rId2"/>
    <p:sldId id="351" r:id="rId3"/>
    <p:sldId id="352" r:id="rId4"/>
    <p:sldId id="360" r:id="rId5"/>
    <p:sldId id="353" r:id="rId6"/>
    <p:sldId id="387" r:id="rId7"/>
    <p:sldId id="388" r:id="rId8"/>
    <p:sldId id="389" r:id="rId9"/>
    <p:sldId id="390" r:id="rId10"/>
    <p:sldId id="391" r:id="rId11"/>
    <p:sldId id="392" r:id="rId12"/>
    <p:sldId id="393" r:id="rId13"/>
    <p:sldId id="396" r:id="rId14"/>
    <p:sldId id="394" r:id="rId15"/>
    <p:sldId id="395" r:id="rId16"/>
    <p:sldId id="404" r:id="rId17"/>
    <p:sldId id="405" r:id="rId18"/>
    <p:sldId id="408" r:id="rId19"/>
    <p:sldId id="403" r:id="rId20"/>
    <p:sldId id="406" r:id="rId21"/>
    <p:sldId id="407" r:id="rId22"/>
    <p:sldId id="409" r:id="rId23"/>
    <p:sldId id="410" r:id="rId24"/>
    <p:sldId id="411" r:id="rId25"/>
    <p:sldId id="412" r:id="rId26"/>
    <p:sldId id="413" r:id="rId27"/>
    <p:sldId id="414" r:id="rId28"/>
    <p:sldId id="415" r:id="rId29"/>
    <p:sldId id="416" r:id="rId30"/>
    <p:sldId id="417" r:id="rId31"/>
    <p:sldId id="418" r:id="rId32"/>
    <p:sldId id="419" r:id="rId33"/>
    <p:sldId id="420" r:id="rId34"/>
    <p:sldId id="421" r:id="rId35"/>
    <p:sldId id="422" r:id="rId36"/>
    <p:sldId id="423" r:id="rId37"/>
    <p:sldId id="424" r:id="rId38"/>
    <p:sldId id="425" r:id="rId39"/>
    <p:sldId id="426" r:id="rId40"/>
    <p:sldId id="427" r:id="rId41"/>
    <p:sldId id="428" r:id="rId42"/>
    <p:sldId id="429" r:id="rId43"/>
    <p:sldId id="430" r:id="rId44"/>
    <p:sldId id="431" r:id="rId45"/>
    <p:sldId id="432" r:id="rId46"/>
    <p:sldId id="433" r:id="rId47"/>
    <p:sldId id="434" r:id="rId48"/>
    <p:sldId id="435" r:id="rId49"/>
    <p:sldId id="436" r:id="rId50"/>
    <p:sldId id="437" r:id="rId51"/>
    <p:sldId id="438" r:id="rId52"/>
    <p:sldId id="439" r:id="rId53"/>
    <p:sldId id="440" r:id="rId54"/>
    <p:sldId id="441" r:id="rId55"/>
    <p:sldId id="442" r:id="rId56"/>
    <p:sldId id="443" r:id="rId57"/>
    <p:sldId id="444" r:id="rId58"/>
    <p:sldId id="445" r:id="rId59"/>
    <p:sldId id="446" r:id="rId60"/>
    <p:sldId id="447" r:id="rId61"/>
    <p:sldId id="448" r:id="rId62"/>
    <p:sldId id="449" r:id="rId63"/>
    <p:sldId id="450" r:id="rId64"/>
    <p:sldId id="451" r:id="rId65"/>
    <p:sldId id="452" r:id="rId66"/>
    <p:sldId id="453" r:id="rId67"/>
    <p:sldId id="454" r:id="rId68"/>
    <p:sldId id="455" r:id="rId69"/>
    <p:sldId id="456" r:id="rId70"/>
    <p:sldId id="457" r:id="rId71"/>
    <p:sldId id="458" r:id="rId72"/>
    <p:sldId id="459" r:id="rId73"/>
    <p:sldId id="460" r:id="rId74"/>
    <p:sldId id="461" r:id="rId75"/>
    <p:sldId id="462" r:id="rId76"/>
    <p:sldId id="463" r:id="rId77"/>
    <p:sldId id="464" r:id="rId78"/>
    <p:sldId id="465" r:id="rId79"/>
    <p:sldId id="466" r:id="rId80"/>
    <p:sldId id="467" r:id="rId81"/>
    <p:sldId id="468" r:id="rId82"/>
    <p:sldId id="469" r:id="rId83"/>
    <p:sldId id="470" r:id="rId84"/>
    <p:sldId id="471" r:id="rId85"/>
    <p:sldId id="472" r:id="rId86"/>
    <p:sldId id="473" r:id="rId87"/>
    <p:sldId id="474" r:id="rId88"/>
    <p:sldId id="475" r:id="rId89"/>
    <p:sldId id="476" r:id="rId90"/>
    <p:sldId id="477" r:id="rId91"/>
    <p:sldId id="478" r:id="rId92"/>
    <p:sldId id="479" r:id="rId93"/>
    <p:sldId id="480" r:id="rId94"/>
    <p:sldId id="481" r:id="rId95"/>
    <p:sldId id="482" r:id="rId96"/>
    <p:sldId id="483" r:id="rId97"/>
    <p:sldId id="484" r:id="rId98"/>
    <p:sldId id="485" r:id="rId99"/>
    <p:sldId id="486" r:id="rId100"/>
    <p:sldId id="487" r:id="rId101"/>
    <p:sldId id="488" r:id="rId102"/>
    <p:sldId id="489" r:id="rId103"/>
    <p:sldId id="490" r:id="rId104"/>
    <p:sldId id="491" r:id="rId105"/>
    <p:sldId id="492" r:id="rId106"/>
    <p:sldId id="493" r:id="rId107"/>
    <p:sldId id="494" r:id="rId108"/>
    <p:sldId id="495" r:id="rId109"/>
    <p:sldId id="496" r:id="rId110"/>
    <p:sldId id="497" r:id="rId111"/>
    <p:sldId id="498" r:id="rId112"/>
    <p:sldId id="499" r:id="rId113"/>
    <p:sldId id="500" r:id="rId114"/>
    <p:sldId id="501" r:id="rId115"/>
    <p:sldId id="502" r:id="rId116"/>
    <p:sldId id="503" r:id="rId117"/>
    <p:sldId id="504" r:id="rId118"/>
    <p:sldId id="505" r:id="rId119"/>
    <p:sldId id="506" r:id="rId120"/>
    <p:sldId id="507" r:id="rId121"/>
    <p:sldId id="508" r:id="rId122"/>
    <p:sldId id="509" r:id="rId123"/>
    <p:sldId id="510" r:id="rId124"/>
    <p:sldId id="511" r:id="rId125"/>
    <p:sldId id="512" r:id="rId126"/>
    <p:sldId id="513" r:id="rId127"/>
    <p:sldId id="514" r:id="rId128"/>
    <p:sldId id="515" r:id="rId129"/>
    <p:sldId id="516" r:id="rId130"/>
    <p:sldId id="517" r:id="rId131"/>
    <p:sldId id="518" r:id="rId132"/>
    <p:sldId id="519" r:id="rId133"/>
    <p:sldId id="520" r:id="rId134"/>
    <p:sldId id="521" r:id="rId135"/>
    <p:sldId id="522" r:id="rId136"/>
    <p:sldId id="523" r:id="rId137"/>
    <p:sldId id="524" r:id="rId138"/>
    <p:sldId id="525" r:id="rId139"/>
    <p:sldId id="526" r:id="rId140"/>
    <p:sldId id="527" r:id="rId141"/>
    <p:sldId id="528" r:id="rId142"/>
    <p:sldId id="529" r:id="rId143"/>
    <p:sldId id="530" r:id="rId144"/>
    <p:sldId id="531" r:id="rId145"/>
    <p:sldId id="532" r:id="rId146"/>
    <p:sldId id="533" r:id="rId147"/>
    <p:sldId id="534" r:id="rId148"/>
    <p:sldId id="535" r:id="rId149"/>
    <p:sldId id="536" r:id="rId150"/>
    <p:sldId id="537" r:id="rId151"/>
    <p:sldId id="538" r:id="rId152"/>
    <p:sldId id="539" r:id="rId153"/>
    <p:sldId id="540" r:id="rId154"/>
    <p:sldId id="541" r:id="rId155"/>
    <p:sldId id="542" r:id="rId156"/>
    <p:sldId id="543" r:id="rId157"/>
    <p:sldId id="544" r:id="rId158"/>
    <p:sldId id="545" r:id="rId159"/>
    <p:sldId id="546" r:id="rId160"/>
    <p:sldId id="547" r:id="rId161"/>
    <p:sldId id="548" r:id="rId162"/>
    <p:sldId id="549" r:id="rId163"/>
    <p:sldId id="550" r:id="rId164"/>
    <p:sldId id="551" r:id="rId165"/>
    <p:sldId id="552" r:id="rId166"/>
    <p:sldId id="553" r:id="rId167"/>
    <p:sldId id="554" r:id="rId168"/>
    <p:sldId id="555" r:id="rId169"/>
    <p:sldId id="556" r:id="rId170"/>
    <p:sldId id="557" r:id="rId171"/>
    <p:sldId id="558" r:id="rId172"/>
    <p:sldId id="559" r:id="rId173"/>
    <p:sldId id="560" r:id="rId174"/>
    <p:sldId id="561" r:id="rId175"/>
    <p:sldId id="562" r:id="rId176"/>
    <p:sldId id="563" r:id="rId177"/>
    <p:sldId id="564" r:id="rId178"/>
    <p:sldId id="565" r:id="rId179"/>
    <p:sldId id="566" r:id="rId180"/>
    <p:sldId id="567" r:id="rId181"/>
    <p:sldId id="568" r:id="rId182"/>
    <p:sldId id="569" r:id="rId183"/>
    <p:sldId id="570" r:id="rId184"/>
    <p:sldId id="571" r:id="rId185"/>
    <p:sldId id="572" r:id="rId186"/>
    <p:sldId id="573" r:id="rId187"/>
    <p:sldId id="574" r:id="rId188"/>
    <p:sldId id="575" r:id="rId189"/>
    <p:sldId id="576" r:id="rId190"/>
    <p:sldId id="577" r:id="rId191"/>
    <p:sldId id="578" r:id="rId192"/>
    <p:sldId id="579" r:id="rId193"/>
    <p:sldId id="580" r:id="rId194"/>
    <p:sldId id="581" r:id="rId195"/>
    <p:sldId id="582" r:id="rId196"/>
    <p:sldId id="583" r:id="rId197"/>
    <p:sldId id="584" r:id="rId198"/>
    <p:sldId id="585" r:id="rId199"/>
    <p:sldId id="586" r:id="rId200"/>
    <p:sldId id="587" r:id="rId201"/>
    <p:sldId id="588" r:id="rId202"/>
    <p:sldId id="589" r:id="rId203"/>
    <p:sldId id="590" r:id="rId204"/>
    <p:sldId id="591" r:id="rId205"/>
    <p:sldId id="592" r:id="rId206"/>
    <p:sldId id="593" r:id="rId207"/>
    <p:sldId id="594" r:id="rId208"/>
    <p:sldId id="595" r:id="rId209"/>
    <p:sldId id="596" r:id="rId210"/>
    <p:sldId id="597" r:id="rId211"/>
    <p:sldId id="598" r:id="rId212"/>
    <p:sldId id="599" r:id="rId213"/>
    <p:sldId id="600" r:id="rId214"/>
    <p:sldId id="601" r:id="rId215"/>
    <p:sldId id="602" r:id="rId216"/>
    <p:sldId id="603" r:id="rId217"/>
    <p:sldId id="604" r:id="rId218"/>
    <p:sldId id="605" r:id="rId219"/>
    <p:sldId id="606" r:id="rId220"/>
    <p:sldId id="607" r:id="rId221"/>
    <p:sldId id="361" r:id="rId2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43" autoAdjust="0"/>
  </p:normalViewPr>
  <p:slideViewPr>
    <p:cSldViewPr snapToGrid="0">
      <p:cViewPr varScale="1">
        <p:scale>
          <a:sx n="190" d="100"/>
          <a:sy n="190" d="100"/>
        </p:scale>
        <p:origin x="418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microsoft.com/office/2015/10/relationships/revisionInfo" Target="revisionInfo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4ECD9-B833-41A6-8A34-852000A8A36E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987C0-84D3-46FF-A959-8E357981D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3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80EA-A8A9-4F0A-8065-8997B144BC02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19D47-21EE-48B6-AE02-26A96882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50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80EA-A8A9-4F0A-8065-8997B144BC02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19D47-21EE-48B6-AE02-26A96882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35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80EA-A8A9-4F0A-8065-8997B144BC02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19D47-21EE-48B6-AE02-26A96882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48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80EA-A8A9-4F0A-8065-8997B144BC02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19D47-21EE-48B6-AE02-26A96882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3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80EA-A8A9-4F0A-8065-8997B144BC02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19D47-21EE-48B6-AE02-26A96882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5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80EA-A8A9-4F0A-8065-8997B144BC02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19D47-21EE-48B6-AE02-26A96882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80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80EA-A8A9-4F0A-8065-8997B144BC02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19D47-21EE-48B6-AE02-26A96882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80EA-A8A9-4F0A-8065-8997B144BC02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19D47-21EE-48B6-AE02-26A96882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54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80EA-A8A9-4F0A-8065-8997B144BC02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19D47-21EE-48B6-AE02-26A96882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7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80EA-A8A9-4F0A-8065-8997B144BC02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19D47-21EE-48B6-AE02-26A96882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22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80EA-A8A9-4F0A-8065-8997B144BC02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19D47-21EE-48B6-AE02-26A96882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9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480EA-A8A9-4F0A-8065-8997B144BC02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9D47-21EE-48B6-AE02-26A96882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68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emf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evil monkey poin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39" y="564776"/>
            <a:ext cx="6960371" cy="55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-600000">
            <a:off x="5758874" y="3202857"/>
            <a:ext cx="5549152" cy="2215991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800" cap="small" dirty="0">
                <a:solidFill>
                  <a:srgbClr val="FF0000"/>
                </a:solidFill>
                <a:latin typeface="Chiller" panose="04020404031007020602" pitchFamily="82" charset="0"/>
              </a:rPr>
              <a:t>Pointers</a:t>
            </a:r>
          </a:p>
        </p:txBody>
      </p:sp>
    </p:spTree>
    <p:extLst>
      <p:ext uri="{BB962C8B-B14F-4D97-AF65-F5344CB8AC3E}">
        <p14:creationId xmlns:p14="http://schemas.microsoft.com/office/powerpoint/2010/main" val="1353593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306" y="134761"/>
            <a:ext cx="3429000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88" y="1441741"/>
            <a:ext cx="11232777" cy="14464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FF0000"/>
                </a:solidFill>
              </a:rPr>
              <a:t>NOT multiplication!</a:t>
            </a:r>
            <a:r>
              <a:rPr lang="en-US" sz="3600" dirty="0"/>
              <a:t>  - Different in the context of pointers.</a:t>
            </a:r>
          </a:p>
          <a:p>
            <a:pPr marL="0" indent="0" algn="ctr">
              <a:buNone/>
            </a:pPr>
            <a:r>
              <a:rPr lang="en-US" sz="3600" dirty="0"/>
              <a:t>Use </a:t>
            </a:r>
            <a:r>
              <a:rPr lang="en-US" sz="3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3600" dirty="0"/>
              <a:t> to </a:t>
            </a:r>
            <a:r>
              <a:rPr lang="en-US" sz="3600" b="1" i="1" dirty="0"/>
              <a:t>dereference</a:t>
            </a:r>
            <a:r>
              <a:rPr lang="en-US" sz="3600" dirty="0"/>
              <a:t> a pointer.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18965" y="287627"/>
            <a:ext cx="802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en-US" sz="60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7481"/>
          <a:stretch/>
        </p:blipFill>
        <p:spPr>
          <a:xfrm>
            <a:off x="-6228" y="5194964"/>
            <a:ext cx="12198228" cy="16630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0988" y="2749687"/>
            <a:ext cx="11232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Dereferencing is used to access the memory location being “pointed” to.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2324" y="4013847"/>
            <a:ext cx="11341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Primitive</a:t>
            </a:r>
            <a:r>
              <a:rPr lang="en-US" sz="3600" dirty="0"/>
              <a:t> data types (</a:t>
            </a:r>
            <a:r>
              <a:rPr lang="en-US" sz="3600" dirty="0" err="1"/>
              <a:t>int</a:t>
            </a:r>
            <a:r>
              <a:rPr lang="en-US" sz="3600" dirty="0"/>
              <a:t>, char, float, double) </a:t>
            </a:r>
            <a:r>
              <a:rPr lang="en-US" sz="3600" b="1" dirty="0">
                <a:solidFill>
                  <a:srgbClr val="FF0000"/>
                </a:solidFill>
              </a:rPr>
              <a:t>CANNOT</a:t>
            </a:r>
            <a:r>
              <a:rPr lang="en-US" sz="3600" dirty="0"/>
              <a:t> be dereferenced</a:t>
            </a:r>
          </a:p>
        </p:txBody>
      </p:sp>
    </p:spTree>
    <p:extLst>
      <p:ext uri="{BB962C8B-B14F-4D97-AF65-F5344CB8AC3E}">
        <p14:creationId xmlns:p14="http://schemas.microsoft.com/office/powerpoint/2010/main" val="246062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174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535" y="0"/>
            <a:ext cx="9142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944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535" y="0"/>
            <a:ext cx="9142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29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535" y="0"/>
            <a:ext cx="9142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702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535" y="0"/>
            <a:ext cx="9142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760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050" y="2479675"/>
            <a:ext cx="10058399" cy="1325563"/>
          </a:xfrm>
          <a:solidFill>
            <a:schemeClr val="tx1"/>
          </a:solidFill>
          <a:ln w="76200">
            <a:solidFill>
              <a:schemeClr val="accent6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8800" b="1" dirty="0">
                <a:solidFill>
                  <a:schemeClr val="accent6"/>
                </a:solidFill>
                <a:latin typeface="+mn-lt"/>
              </a:rPr>
              <a:t>Let’s see some code</a:t>
            </a:r>
          </a:p>
        </p:txBody>
      </p:sp>
    </p:spTree>
    <p:extLst>
      <p:ext uri="{BB962C8B-B14F-4D97-AF65-F5344CB8AC3E}">
        <p14:creationId xmlns:p14="http://schemas.microsoft.com/office/powerpoint/2010/main" val="29172257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9" y="822325"/>
            <a:ext cx="10563225" cy="1325563"/>
          </a:xfrm>
        </p:spPr>
        <p:txBody>
          <a:bodyPr/>
          <a:lstStyle/>
          <a:p>
            <a:r>
              <a:rPr lang="en-US" b="1" u="sng" dirty="0"/>
              <a:t>Recall 1D static arrays: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8850" y="2533650"/>
            <a:ext cx="47815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[100];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057525" y="4114800"/>
            <a:ext cx="3343275" cy="77152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10400" y="4238952"/>
            <a:ext cx="159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 array</a:t>
            </a:r>
          </a:p>
        </p:txBody>
      </p:sp>
      <p:cxnSp>
        <p:nvCxnSpPr>
          <p:cNvPr id="8" name="Straight Arrow Connector 7"/>
          <p:cNvCxnSpPr>
            <a:cxnSpLocks/>
            <a:stCxn id="6" idx="1"/>
          </p:cNvCxnSpPr>
          <p:nvPr/>
        </p:nvCxnSpPr>
        <p:spPr>
          <a:xfrm flipH="1">
            <a:off x="6400800" y="4500562"/>
            <a:ext cx="609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353205" y="4238952"/>
            <a:ext cx="2743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of 100 integers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9300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9" y="822325"/>
            <a:ext cx="10563225" cy="1325563"/>
          </a:xfrm>
        </p:spPr>
        <p:txBody>
          <a:bodyPr/>
          <a:lstStyle/>
          <a:p>
            <a:r>
              <a:rPr lang="en-US" b="1" u="sng" dirty="0"/>
              <a:t>Let’s add another dimension: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8850" y="2222362"/>
            <a:ext cx="478155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[10][10];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057526" y="3638141"/>
            <a:ext cx="4019550" cy="77152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24776" y="3771818"/>
            <a:ext cx="339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 2D array, 10 by 10</a:t>
            </a:r>
          </a:p>
        </p:txBody>
      </p:sp>
      <p:cxnSp>
        <p:nvCxnSpPr>
          <p:cNvPr id="8" name="Straight Arrow Connector 7"/>
          <p:cNvCxnSpPr>
            <a:cxnSpLocks/>
            <a:stCxn id="6" idx="1"/>
          </p:cNvCxnSpPr>
          <p:nvPr/>
        </p:nvCxnSpPr>
        <p:spPr>
          <a:xfrm flipH="1">
            <a:off x="7115176" y="4033428"/>
            <a:ext cx="609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19198" y="5534247"/>
            <a:ext cx="10201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We simply add another set of square brackets [ ]</a:t>
            </a:r>
          </a:p>
        </p:txBody>
      </p:sp>
    </p:spTree>
    <p:extLst>
      <p:ext uri="{BB962C8B-B14F-4D97-AF65-F5344CB8AC3E}">
        <p14:creationId xmlns:p14="http://schemas.microsoft.com/office/powerpoint/2010/main" val="415839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/>
      <p:bldP spid="10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7" y="517525"/>
            <a:ext cx="10563225" cy="1325563"/>
          </a:xfrm>
        </p:spPr>
        <p:txBody>
          <a:bodyPr/>
          <a:lstStyle/>
          <a:p>
            <a:r>
              <a:rPr lang="en-US" b="1" u="sng" dirty="0"/>
              <a:t>More dimensions?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62175" y="2100263"/>
            <a:ext cx="721995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[5][5][5][5][5];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3074" name="Picture 2" descr="Image result for green check m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339" y="3448050"/>
            <a:ext cx="2870306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290887" y="5430351"/>
            <a:ext cx="5553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As many as you want.</a:t>
            </a:r>
          </a:p>
        </p:txBody>
      </p:sp>
    </p:spTree>
    <p:extLst>
      <p:ext uri="{BB962C8B-B14F-4D97-AF65-F5344CB8AC3E}">
        <p14:creationId xmlns:p14="http://schemas.microsoft.com/office/powerpoint/2010/main" val="56857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calabi ya manifo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517980"/>
            <a:ext cx="5953125" cy="59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73981" y="1368728"/>
            <a:ext cx="3807619" cy="1015663"/>
          </a:xfrm>
          <a:prstGeom prst="rect">
            <a:avLst/>
          </a:prstGeom>
          <a:solidFill>
            <a:schemeClr val="tx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</a:rPr>
              <a:t>Be careful:</a:t>
            </a:r>
            <a:endParaRPr lang="en-US" sz="6000" dirty="0"/>
          </a:p>
        </p:txBody>
      </p:sp>
      <p:sp>
        <p:nvSpPr>
          <p:cNvPr id="7" name="Rectangle 6"/>
          <p:cNvSpPr/>
          <p:nvPr/>
        </p:nvSpPr>
        <p:spPr>
          <a:xfrm>
            <a:off x="1373982" y="2709712"/>
            <a:ext cx="6484144" cy="175432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600" dirty="0"/>
              <a:t>You’ll hurt your head. Don’t use high dimension arrays (4+) unless you have a good reason.</a:t>
            </a:r>
          </a:p>
        </p:txBody>
      </p:sp>
    </p:spTree>
    <p:extLst>
      <p:ext uri="{BB962C8B-B14F-4D97-AF65-F5344CB8AC3E}">
        <p14:creationId xmlns:p14="http://schemas.microsoft.com/office/powerpoint/2010/main" val="21099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786" y="387581"/>
            <a:ext cx="10488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c1 = ‘A’, c2;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56" r="4207"/>
          <a:stretch/>
        </p:blipFill>
        <p:spPr>
          <a:xfrm>
            <a:off x="0" y="4613927"/>
            <a:ext cx="12192000" cy="17279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03860" y="4298348"/>
            <a:ext cx="983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ptr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70965" y="5038334"/>
            <a:ext cx="2850776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&amp;c1</a:t>
            </a:r>
            <a:endParaRPr lang="en-US" sz="4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421747" y="5099889"/>
            <a:ext cx="592224" cy="70788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0" b="1" dirty="0"/>
              <a:t>‘A’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75474" y="4303609"/>
            <a:ext cx="670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c1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9457764" y="5099889"/>
            <a:ext cx="2617694" cy="707886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49994" y="4298348"/>
            <a:ext cx="593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c2</a:t>
            </a:r>
            <a:endParaRPr lang="en-US" sz="3200" dirty="0"/>
          </a:p>
        </p:txBody>
      </p:sp>
      <p:cxnSp>
        <p:nvCxnSpPr>
          <p:cNvPr id="24" name="Curved Connector 23"/>
          <p:cNvCxnSpPr>
            <a:stCxn id="9" idx="2"/>
            <a:endCxn id="13" idx="2"/>
          </p:cNvCxnSpPr>
          <p:nvPr/>
        </p:nvCxnSpPr>
        <p:spPr>
          <a:xfrm rot="5400000" flipH="1" flipV="1">
            <a:off x="3926328" y="4077800"/>
            <a:ext cx="61556" cy="3521506"/>
          </a:xfrm>
          <a:prstGeom prst="curvedConnector3">
            <a:avLst>
              <a:gd name="adj1" fmla="val -1094689"/>
            </a:avLst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49994" y="5099889"/>
            <a:ext cx="592224" cy="70788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endParaRPr lang="en-US" sz="4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5785" y="2770508"/>
            <a:ext cx="5818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“c1 is:   %c\n”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c1);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“*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is: %c\n”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*xyz);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“c2 is:   %c\n”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c2);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5785" y="773624"/>
            <a:ext cx="10488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&amp;c1;	</a:t>
            </a: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24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stores the address of c1 */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5785" y="1159564"/>
            <a:ext cx="10488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c2 = *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			</a:t>
            </a: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dereference </a:t>
            </a:r>
            <a:r>
              <a:rPr lang="en-US" sz="24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store in c2 */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49994" y="5103424"/>
            <a:ext cx="592224" cy="70788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0" b="1" dirty="0"/>
              <a:t>‘A’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5785" y="1557132"/>
            <a:ext cx="10488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‘C’;		</a:t>
            </a: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store ‘C’ at location being </a:t>
            </a:r>
          </a:p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  pointed to by </a:t>
            </a:r>
            <a:r>
              <a:rPr lang="en-US" sz="24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  */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21747" y="5099889"/>
            <a:ext cx="592224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0" b="1" dirty="0">
                <a:ln>
                  <a:solidFill>
                    <a:schemeClr val="tx1"/>
                  </a:solidFill>
                </a:ln>
              </a:rPr>
              <a:t>‘C’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33883" y="2770508"/>
            <a:ext cx="4078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c1 is:   C  */</a:t>
            </a:r>
          </a:p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*</a:t>
            </a:r>
            <a:r>
              <a:rPr lang="en-US" sz="24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is: C  */</a:t>
            </a:r>
          </a:p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c2 is:   A  */</a:t>
            </a:r>
          </a:p>
        </p:txBody>
      </p:sp>
    </p:spTree>
    <p:extLst>
      <p:ext uri="{BB962C8B-B14F-4D97-AF65-F5344CB8AC3E}">
        <p14:creationId xmlns:p14="http://schemas.microsoft.com/office/powerpoint/2010/main" val="194463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 animBg="1"/>
      <p:bldP spid="13" grpId="0" animBg="1"/>
      <p:bldP spid="15" grpId="0"/>
      <p:bldP spid="17" grpId="0" animBg="1"/>
      <p:bldP spid="20" grpId="0"/>
      <p:bldP spid="16" grpId="0" animBg="1"/>
      <p:bldP spid="19" grpId="0"/>
      <p:bldP spid="22" grpId="0"/>
      <p:bldP spid="25" grpId="0"/>
      <p:bldP spid="26" grpId="0" animBg="1"/>
      <p:bldP spid="27" grpId="0"/>
      <p:bldP spid="28" grpId="0" animBg="1"/>
      <p:bldP spid="32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856" r="4207"/>
          <a:stretch/>
        </p:blipFill>
        <p:spPr>
          <a:xfrm>
            <a:off x="0" y="4245252"/>
            <a:ext cx="12192000" cy="17279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8808"/>
            <a:ext cx="12192000" cy="1743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4849" y="508695"/>
            <a:ext cx="112490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[3][2] =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57764" y="4731214"/>
            <a:ext cx="2617694" cy="707886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2" name="TextBox 1"/>
          <p:cNvSpPr txBox="1"/>
          <p:nvPr/>
        </p:nvSpPr>
        <p:spPr>
          <a:xfrm rot="413776">
            <a:off x="5490602" y="724212"/>
            <a:ext cx="5781675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Declare and initialize: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85900" y="4674064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76475" y="4667664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67050" y="4667663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38575" y="4673340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4</a:t>
            </a:r>
          </a:p>
        </p:txBody>
      </p:sp>
      <p:sp>
        <p:nvSpPr>
          <p:cNvPr id="6" name="Left Brace 5"/>
          <p:cNvSpPr/>
          <p:nvPr/>
        </p:nvSpPr>
        <p:spPr>
          <a:xfrm rot="16200000">
            <a:off x="6015556" y="2038805"/>
            <a:ext cx="361950" cy="1227694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/>
          <p:cNvSpPr/>
          <p:nvPr/>
        </p:nvSpPr>
        <p:spPr>
          <a:xfrm rot="16200000">
            <a:off x="7719967" y="2031692"/>
            <a:ext cx="361950" cy="1227694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91681" y="2969212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Row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96092" y="2972768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Row 2</a:t>
            </a:r>
          </a:p>
        </p:txBody>
      </p:sp>
      <p:sp>
        <p:nvSpPr>
          <p:cNvPr id="20" name="Left Brace 19"/>
          <p:cNvSpPr/>
          <p:nvPr/>
        </p:nvSpPr>
        <p:spPr>
          <a:xfrm rot="16200000">
            <a:off x="1996004" y="5188093"/>
            <a:ext cx="361950" cy="1475341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348305" y="6204224"/>
            <a:ext cx="1694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Row 1</a:t>
            </a:r>
          </a:p>
        </p:txBody>
      </p:sp>
      <p:sp>
        <p:nvSpPr>
          <p:cNvPr id="23" name="Left Brace 22"/>
          <p:cNvSpPr/>
          <p:nvPr/>
        </p:nvSpPr>
        <p:spPr>
          <a:xfrm rot="16200000">
            <a:off x="3576121" y="5188094"/>
            <a:ext cx="361950" cy="1475341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073702" y="6199748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Row 2</a:t>
            </a:r>
          </a:p>
        </p:txBody>
      </p:sp>
      <p:sp>
        <p:nvSpPr>
          <p:cNvPr id="22" name="Left Brace 21"/>
          <p:cNvSpPr/>
          <p:nvPr/>
        </p:nvSpPr>
        <p:spPr>
          <a:xfrm rot="16200000">
            <a:off x="9394008" y="2038804"/>
            <a:ext cx="361950" cy="1227694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870133" y="2979880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Row 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47850" y="3303045"/>
            <a:ext cx="1225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3 rows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02043" y="3313033"/>
            <a:ext cx="200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2 columns</a:t>
            </a:r>
          </a:p>
        </p:txBody>
      </p:sp>
      <p:sp>
        <p:nvSpPr>
          <p:cNvPr id="9" name="Oval 8"/>
          <p:cNvSpPr/>
          <p:nvPr/>
        </p:nvSpPr>
        <p:spPr>
          <a:xfrm>
            <a:off x="3407997" y="2008943"/>
            <a:ext cx="641048" cy="471426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4069015" y="2008943"/>
            <a:ext cx="641048" cy="471426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/>
          <p:cNvCxnSpPr>
            <a:stCxn id="9" idx="3"/>
            <a:endCxn id="8" idx="0"/>
          </p:cNvCxnSpPr>
          <p:nvPr/>
        </p:nvCxnSpPr>
        <p:spPr>
          <a:xfrm flipH="1">
            <a:off x="2460776" y="2411330"/>
            <a:ext cx="1041100" cy="89171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7" idx="4"/>
            <a:endCxn id="26" idx="0"/>
          </p:cNvCxnSpPr>
          <p:nvPr/>
        </p:nvCxnSpPr>
        <p:spPr>
          <a:xfrm flipH="1">
            <a:off x="4205268" y="2480369"/>
            <a:ext cx="184271" cy="83266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10100" y="4668387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81625" y="4674064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6</a:t>
            </a:r>
          </a:p>
        </p:txBody>
      </p:sp>
      <p:sp>
        <p:nvSpPr>
          <p:cNvPr id="32" name="Left Brace 31"/>
          <p:cNvSpPr/>
          <p:nvPr/>
        </p:nvSpPr>
        <p:spPr>
          <a:xfrm rot="16200000">
            <a:off x="5166796" y="5188093"/>
            <a:ext cx="361950" cy="1475341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664377" y="6199747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Row 3</a:t>
            </a:r>
          </a:p>
        </p:txBody>
      </p:sp>
      <p:sp>
        <p:nvSpPr>
          <p:cNvPr id="5" name="Rectangle 4"/>
          <p:cNvSpPr/>
          <p:nvPr/>
        </p:nvSpPr>
        <p:spPr>
          <a:xfrm>
            <a:off x="5229228" y="1959237"/>
            <a:ext cx="5554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{{1, 2}, {3, 4}, {5, 6}};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905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13" grpId="0"/>
      <p:bldP spid="14" grpId="0"/>
      <p:bldP spid="15" grpId="0"/>
      <p:bldP spid="6" grpId="0" animBg="1"/>
      <p:bldP spid="18" grpId="0" animBg="1"/>
      <p:bldP spid="7" grpId="0"/>
      <p:bldP spid="19" grpId="0"/>
      <p:bldP spid="20" grpId="0" animBg="1"/>
      <p:bldP spid="21" grpId="0"/>
      <p:bldP spid="23" grpId="0" animBg="1"/>
      <p:bldP spid="24" grpId="0"/>
      <p:bldP spid="22" grpId="0" animBg="1"/>
      <p:bldP spid="25" grpId="0"/>
      <p:bldP spid="8" grpId="0"/>
      <p:bldP spid="26" grpId="0"/>
      <p:bldP spid="9" grpId="0" animBg="1"/>
      <p:bldP spid="27" grpId="0" animBg="1"/>
      <p:bldP spid="30" grpId="0"/>
      <p:bldP spid="31" grpId="0"/>
      <p:bldP spid="32" grpId="0" animBg="1"/>
      <p:bldP spid="33" grpId="0"/>
      <p:bldP spid="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14933" y="355635"/>
            <a:ext cx="11315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Memory is </a:t>
            </a:r>
            <a:r>
              <a:rPr lang="en-US" sz="5400" b="1" i="1" u="sng" dirty="0">
                <a:solidFill>
                  <a:srgbClr val="FF0000"/>
                </a:solidFill>
                <a:latin typeface="Arial Black" panose="020B0A04020102020204" pitchFamily="34" charset="0"/>
              </a:rPr>
              <a:t>NOT</a:t>
            </a:r>
            <a:r>
              <a:rPr lang="en-US" sz="5400" dirty="0"/>
              <a:t> 2D!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11675" y="2461186"/>
            <a:ext cx="99222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Static 2D arrays are still allocated as contiguous 1D chunks.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932" y="1391801"/>
            <a:ext cx="11315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Memory is </a:t>
            </a:r>
            <a:r>
              <a:rPr lang="en-US" sz="5400" b="1" i="1" u="sng" dirty="0"/>
              <a:t>one dimensional</a:t>
            </a:r>
            <a:r>
              <a:rPr lang="en-US" sz="5400" dirty="0"/>
              <a:t>!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856" r="4207"/>
          <a:stretch/>
        </p:blipFill>
        <p:spPr>
          <a:xfrm>
            <a:off x="0" y="4245252"/>
            <a:ext cx="12192000" cy="172793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8808"/>
            <a:ext cx="12192000" cy="174307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457764" y="4731214"/>
            <a:ext cx="2617694" cy="707886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85900" y="4674064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276475" y="4667664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67050" y="4667663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38575" y="4673340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4</a:t>
            </a:r>
          </a:p>
        </p:txBody>
      </p:sp>
      <p:sp>
        <p:nvSpPr>
          <p:cNvPr id="32" name="Left Brace 31"/>
          <p:cNvSpPr/>
          <p:nvPr/>
        </p:nvSpPr>
        <p:spPr>
          <a:xfrm rot="16200000">
            <a:off x="1996004" y="5188093"/>
            <a:ext cx="361950" cy="1475341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348305" y="6204224"/>
            <a:ext cx="1694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Row 1</a:t>
            </a:r>
          </a:p>
        </p:txBody>
      </p:sp>
      <p:sp>
        <p:nvSpPr>
          <p:cNvPr id="34" name="Left Brace 33"/>
          <p:cNvSpPr/>
          <p:nvPr/>
        </p:nvSpPr>
        <p:spPr>
          <a:xfrm rot="16200000">
            <a:off x="3576121" y="5188094"/>
            <a:ext cx="361950" cy="1475341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073702" y="6199748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Row 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610100" y="4668387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81625" y="4674064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6</a:t>
            </a:r>
          </a:p>
        </p:txBody>
      </p:sp>
      <p:sp>
        <p:nvSpPr>
          <p:cNvPr id="38" name="Left Brace 37"/>
          <p:cNvSpPr/>
          <p:nvPr/>
        </p:nvSpPr>
        <p:spPr>
          <a:xfrm rot="16200000">
            <a:off x="5166796" y="5188093"/>
            <a:ext cx="361950" cy="1475341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664377" y="6199747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Row 3</a:t>
            </a:r>
          </a:p>
        </p:txBody>
      </p:sp>
    </p:spTree>
    <p:extLst>
      <p:ext uri="{BB962C8B-B14F-4D97-AF65-F5344CB8AC3E}">
        <p14:creationId xmlns:p14="http://schemas.microsoft.com/office/powerpoint/2010/main" val="303234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856" r="4207"/>
          <a:stretch/>
        </p:blipFill>
        <p:spPr>
          <a:xfrm>
            <a:off x="0" y="4245252"/>
            <a:ext cx="12192000" cy="17279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8808"/>
            <a:ext cx="12192000" cy="1743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4849" y="508695"/>
            <a:ext cx="112490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[3][2] = {{1, 2}, {3, 4}, {5, 6}};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57764" y="4731214"/>
            <a:ext cx="2617694" cy="707886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2" name="TextBox 1"/>
          <p:cNvSpPr txBox="1"/>
          <p:nvPr/>
        </p:nvSpPr>
        <p:spPr>
          <a:xfrm rot="413776">
            <a:off x="5490602" y="724212"/>
            <a:ext cx="5781675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Declare and initialize: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85900" y="4674064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76475" y="4667664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67050" y="4667663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38575" y="4673340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10100" y="4668387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81625" y="4674064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6</a:t>
            </a:r>
          </a:p>
        </p:txBody>
      </p:sp>
      <p:sp>
        <p:nvSpPr>
          <p:cNvPr id="36" name="Oval 35"/>
          <p:cNvSpPr/>
          <p:nvPr/>
        </p:nvSpPr>
        <p:spPr>
          <a:xfrm>
            <a:off x="2400300" y="1988596"/>
            <a:ext cx="1130151" cy="523592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/>
          <p:cNvSpPr/>
          <p:nvPr/>
        </p:nvSpPr>
        <p:spPr>
          <a:xfrm>
            <a:off x="1348305" y="1723973"/>
            <a:ext cx="1521128" cy="3143024"/>
          </a:xfrm>
          <a:prstGeom prst="arc">
            <a:avLst>
              <a:gd name="adj1" fmla="val 6775542"/>
              <a:gd name="adj2" fmla="val 17409583"/>
            </a:avLst>
          </a:prstGeom>
          <a:ln w="57150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587314" y="3026229"/>
            <a:ext cx="7588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</a:rPr>
              <a:t>The name of a static, 2D array is </a:t>
            </a:r>
            <a:r>
              <a:rPr lang="en-US" sz="3600" b="1" u="sng" dirty="0">
                <a:solidFill>
                  <a:schemeClr val="accent2"/>
                </a:solidFill>
              </a:rPr>
              <a:t>STILL</a:t>
            </a:r>
            <a:r>
              <a:rPr lang="en-US" sz="3600" b="1" dirty="0">
                <a:solidFill>
                  <a:schemeClr val="accent2"/>
                </a:solidFill>
              </a:rPr>
              <a:t> just a pointer to the first element!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42937" y="5917515"/>
            <a:ext cx="10906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&amp;</a:t>
            </a:r>
            <a:r>
              <a:rPr lang="en-US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[0][0]</a:t>
            </a:r>
          </a:p>
        </p:txBody>
      </p:sp>
    </p:spTree>
    <p:extLst>
      <p:ext uri="{BB962C8B-B14F-4D97-AF65-F5344CB8AC3E}">
        <p14:creationId xmlns:p14="http://schemas.microsoft.com/office/powerpoint/2010/main" val="147452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/>
      <p:bldP spid="39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4849" y="508695"/>
            <a:ext cx="8010525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matrix[2][2];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413776">
            <a:off x="5490602" y="724212"/>
            <a:ext cx="5781675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Accessing Elements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3838575" y="2004888"/>
            <a:ext cx="1285875" cy="482084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27691" y="3233981"/>
            <a:ext cx="996423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matrix[0][0] = 17;	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row 0, col 0 */ 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matrix[0][1] = -3;	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row 0, col 1 */ 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matrix[1][0] = 0;		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row 1, col 0 */ 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matrix[1][1] = 57;	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row 1, col 1 */</a:t>
            </a:r>
            <a:endParaRPr lang="en-US" sz="2800" dirty="0"/>
          </a:p>
        </p:txBody>
      </p:sp>
      <p:cxnSp>
        <p:nvCxnSpPr>
          <p:cNvPr id="19" name="Straight Arrow Connector 18"/>
          <p:cNvCxnSpPr>
            <a:cxnSpLocks/>
            <a:stCxn id="12" idx="0"/>
          </p:cNvCxnSpPr>
          <p:nvPr/>
        </p:nvCxnSpPr>
        <p:spPr>
          <a:xfrm flipV="1">
            <a:off x="3955484" y="2964502"/>
            <a:ext cx="286821" cy="34067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52950" y="5496710"/>
            <a:ext cx="6734175" cy="769441"/>
          </a:xfrm>
          <a:prstGeom prst="rect">
            <a:avLst/>
          </a:prstGeom>
          <a:solidFill>
            <a:schemeClr val="tx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Numbering starts at </a:t>
            </a:r>
            <a:r>
              <a:rPr lang="en-US" sz="4400" b="1" u="sng" dirty="0">
                <a:solidFill>
                  <a:schemeClr val="bg1"/>
                </a:solidFill>
              </a:rPr>
              <a:t>zero</a:t>
            </a:r>
            <a:r>
              <a:rPr lang="en-US" sz="44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65322" y="1951204"/>
            <a:ext cx="3526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2 rows, 2 columns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3009900" y="3305174"/>
            <a:ext cx="619125" cy="401365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/>
          <p:cNvSpPr/>
          <p:nvPr/>
        </p:nvSpPr>
        <p:spPr>
          <a:xfrm>
            <a:off x="3645921" y="3305173"/>
            <a:ext cx="619125" cy="401365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cxnSpLocks/>
            <a:stCxn id="11" idx="0"/>
          </p:cNvCxnSpPr>
          <p:nvPr/>
        </p:nvCxnSpPr>
        <p:spPr>
          <a:xfrm flipH="1" flipV="1">
            <a:off x="2976108" y="2964502"/>
            <a:ext cx="343355" cy="34067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71020" y="2698073"/>
            <a:ext cx="1661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Row index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42305" y="2698074"/>
            <a:ext cx="2029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Column index</a:t>
            </a:r>
          </a:p>
        </p:txBody>
      </p:sp>
    </p:spTree>
    <p:extLst>
      <p:ext uri="{BB962C8B-B14F-4D97-AF65-F5344CB8AC3E}">
        <p14:creationId xmlns:p14="http://schemas.microsoft.com/office/powerpoint/2010/main" val="125576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8" grpId="0" build="p"/>
      <p:bldP spid="21" grpId="0" animBg="1"/>
      <p:bldP spid="3" grpId="0"/>
      <p:bldP spid="11" grpId="0" animBg="1"/>
      <p:bldP spid="12" grpId="0" animBg="1"/>
      <p:bldP spid="20" grpId="0"/>
      <p:bldP spid="2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4849" y="508695"/>
            <a:ext cx="8010525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matrix[2][2];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413776">
            <a:off x="5490602" y="724212"/>
            <a:ext cx="5781675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Accessing Elements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27691" y="2919656"/>
            <a:ext cx="43349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matrix[0][0] = 17;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matrix[0][1] = -3;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matrix[1][0] = 0;	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matrix[1][1] = 57;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4552950" y="5496710"/>
            <a:ext cx="6734175" cy="769441"/>
          </a:xfrm>
          <a:prstGeom prst="rect">
            <a:avLst/>
          </a:prstGeom>
          <a:solidFill>
            <a:schemeClr val="tx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Numbering starts at </a:t>
            </a:r>
            <a:r>
              <a:rPr lang="en-US" sz="4400" b="1" u="sng" dirty="0">
                <a:solidFill>
                  <a:schemeClr val="bg1"/>
                </a:solidFill>
              </a:rPr>
              <a:t>zero</a:t>
            </a:r>
            <a:r>
              <a:rPr lang="en-US" sz="4400" b="1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890" t="5217" r="3088" b="3499"/>
          <a:stretch/>
        </p:blipFill>
        <p:spPr>
          <a:xfrm>
            <a:off x="7515224" y="2343369"/>
            <a:ext cx="2705101" cy="264795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695950" y="3190875"/>
            <a:ext cx="876300" cy="1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695950" y="3624703"/>
            <a:ext cx="876300" cy="1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695950" y="4057078"/>
            <a:ext cx="876300" cy="1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695950" y="4490906"/>
            <a:ext cx="876300" cy="1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29572" y="2919656"/>
            <a:ext cx="7905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17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20198" y="2919656"/>
            <a:ext cx="7905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-3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29572" y="4019256"/>
            <a:ext cx="7905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220198" y="4019256"/>
            <a:ext cx="7905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57</a:t>
            </a:r>
          </a:p>
        </p:txBody>
      </p:sp>
    </p:spTree>
    <p:extLst>
      <p:ext uri="{BB962C8B-B14F-4D97-AF65-F5344CB8AC3E}">
        <p14:creationId xmlns:p14="http://schemas.microsoft.com/office/powerpoint/2010/main" val="97580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6" grpId="0"/>
      <p:bldP spid="27" grpId="0"/>
      <p:bldP spid="2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4849" y="508695"/>
            <a:ext cx="8010525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matrix[2][2];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413776">
            <a:off x="5490602" y="724212"/>
            <a:ext cx="5781675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Accessing Elements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27692" y="2919656"/>
            <a:ext cx="607803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“%d”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&amp;matrix[0][0]);</a:t>
            </a:r>
          </a:p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“%d”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&amp;matrix[0][1]);</a:t>
            </a:r>
          </a:p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“%d”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&amp;matrix[1][0]);</a:t>
            </a:r>
          </a:p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“%d”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&amp;matrix[1][1]);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52950" y="5496710"/>
            <a:ext cx="6734175" cy="769441"/>
          </a:xfrm>
          <a:prstGeom prst="rect">
            <a:avLst/>
          </a:prstGeom>
          <a:solidFill>
            <a:schemeClr val="tx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Numbering starts at </a:t>
            </a:r>
            <a:r>
              <a:rPr lang="en-US" sz="4400" b="1" u="sng" dirty="0">
                <a:solidFill>
                  <a:schemeClr val="bg1"/>
                </a:solidFill>
              </a:rPr>
              <a:t>zero</a:t>
            </a:r>
            <a:r>
              <a:rPr lang="en-US" sz="44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" name="Right Brace 2"/>
          <p:cNvSpPr/>
          <p:nvPr/>
        </p:nvSpPr>
        <p:spPr>
          <a:xfrm>
            <a:off x="7620000" y="2800350"/>
            <a:ext cx="419100" cy="2047875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448675" y="3531899"/>
            <a:ext cx="3267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Just like 1D arrays!</a:t>
            </a:r>
          </a:p>
        </p:txBody>
      </p:sp>
    </p:spTree>
    <p:extLst>
      <p:ext uri="{BB962C8B-B14F-4D97-AF65-F5344CB8AC3E}">
        <p14:creationId xmlns:p14="http://schemas.microsoft.com/office/powerpoint/2010/main" val="173434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62076" y="2581275"/>
            <a:ext cx="97250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Loops + 2D arrays</a:t>
            </a:r>
          </a:p>
        </p:txBody>
      </p:sp>
    </p:spTree>
    <p:extLst>
      <p:ext uri="{BB962C8B-B14F-4D97-AF65-F5344CB8AC3E}">
        <p14:creationId xmlns:p14="http://schemas.microsoft.com/office/powerpoint/2010/main" val="3027487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loop roller coas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72149" y="659978"/>
            <a:ext cx="5724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We’ve seen a loop used to access array elements:</a:t>
            </a:r>
          </a:p>
        </p:txBody>
      </p:sp>
      <p:sp>
        <p:nvSpPr>
          <p:cNvPr id="6" name="Rectangle 5"/>
          <p:cNvSpPr/>
          <p:nvPr/>
        </p:nvSpPr>
        <p:spPr>
          <a:xfrm>
            <a:off x="5500686" y="2290226"/>
            <a:ext cx="6457950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5;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62649" y="4882456"/>
            <a:ext cx="5534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How do we extend this to higher dimensions?</a:t>
            </a:r>
          </a:p>
        </p:txBody>
      </p:sp>
    </p:spTree>
    <p:extLst>
      <p:ext uri="{BB962C8B-B14F-4D97-AF65-F5344CB8AC3E}">
        <p14:creationId xmlns:p14="http://schemas.microsoft.com/office/powerpoint/2010/main" val="274714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9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corkscrew roller coas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r="25104"/>
          <a:stretch/>
        </p:blipFill>
        <p:spPr bwMode="auto">
          <a:xfrm>
            <a:off x="0" y="0"/>
            <a:ext cx="5886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72199" y="679028"/>
            <a:ext cx="5724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Nested Loops!</a:t>
            </a:r>
          </a:p>
        </p:txBody>
      </p:sp>
      <p:sp>
        <p:nvSpPr>
          <p:cNvPr id="8" name="Rectangle 7"/>
          <p:cNvSpPr/>
          <p:nvPr/>
        </p:nvSpPr>
        <p:spPr>
          <a:xfrm>
            <a:off x="7043736" y="2337851"/>
            <a:ext cx="413861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… ) {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… ) {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40076" y="5167173"/>
            <a:ext cx="55340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Add a loop for each dimension.</a:t>
            </a:r>
          </a:p>
        </p:txBody>
      </p:sp>
      <p:sp>
        <p:nvSpPr>
          <p:cNvPr id="7" name="Oval 6"/>
          <p:cNvSpPr/>
          <p:nvPr/>
        </p:nvSpPr>
        <p:spPr>
          <a:xfrm>
            <a:off x="742950" y="428626"/>
            <a:ext cx="4629150" cy="5238750"/>
          </a:xfrm>
          <a:prstGeom prst="ellipse">
            <a:avLst/>
          </a:prstGeom>
          <a:noFill/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016918" y="1762125"/>
            <a:ext cx="2590800" cy="2743200"/>
          </a:xfrm>
          <a:prstGeom prst="ellipse">
            <a:avLst/>
          </a:prstGeom>
          <a:noFill/>
          <a:ln w="152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438775" y="2337851"/>
            <a:ext cx="1485901" cy="243425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726778" y="3133725"/>
            <a:ext cx="3226597" cy="28162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36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7" grpId="0" animBg="1"/>
      <p:bldP spid="11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4649" y="346075"/>
            <a:ext cx="5076825" cy="1325563"/>
          </a:xfrm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Fill a 2D array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8175" y="527745"/>
            <a:ext cx="801052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ROWS 5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COLS 5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matrix[ROWS][COLS];</a:t>
            </a: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43425" y="876598"/>
            <a:ext cx="1628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</a:rPr>
              <a:t>Why is this OK?</a:t>
            </a: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3390905" y="1271887"/>
            <a:ext cx="1152520" cy="14332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210050" y="1953816"/>
            <a:ext cx="1038225" cy="78938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107783" y="1953816"/>
            <a:ext cx="140492" cy="78938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376615" y="1415207"/>
            <a:ext cx="1166810" cy="24184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05624" y="2196495"/>
            <a:ext cx="4895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NOT</a:t>
            </a:r>
            <a:r>
              <a:rPr lang="en-US" sz="3200" dirty="0"/>
              <a:t> a variable declaration!</a:t>
            </a:r>
          </a:p>
          <a:p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sz="3200" dirty="0"/>
              <a:t> macro values </a:t>
            </a:r>
            <a:r>
              <a:rPr lang="en-US" sz="3200" b="1" i="1" dirty="0">
                <a:solidFill>
                  <a:srgbClr val="FF0000"/>
                </a:solidFill>
              </a:rPr>
              <a:t>cannot</a:t>
            </a:r>
            <a:r>
              <a:rPr lang="en-US" sz="3200" dirty="0"/>
              <a:t> be changed.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905501" y="2981325"/>
            <a:ext cx="1000123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41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It can get complicated…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916" y="1786128"/>
            <a:ext cx="362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j, *p, *q;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29101" y="1786129"/>
            <a:ext cx="7951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pointers and primitives together    */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8916" y="2247793"/>
            <a:ext cx="362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 = &amp;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29100" y="2247793"/>
            <a:ext cx="7951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value of p is the address of </a:t>
            </a:r>
            <a:r>
              <a:rPr lang="en-US" sz="24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*/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8916" y="2709458"/>
            <a:ext cx="362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q = &amp;j;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29100" y="2709458"/>
            <a:ext cx="7951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value of q is the address of j      */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8916" y="3171123"/>
            <a:ext cx="362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*p = 5;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29099" y="3171122"/>
            <a:ext cx="7951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store 5 at the address stored in p  */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916" y="3632787"/>
            <a:ext cx="362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*q = *p +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29098" y="3632786"/>
            <a:ext cx="7951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dereference p, add </a:t>
            </a:r>
            <a:r>
              <a:rPr lang="en-US" sz="24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store at </a:t>
            </a:r>
          </a:p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address stored in q                 */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8916" y="4556115"/>
            <a:ext cx="695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%d, j = %d\n”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j);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8916" y="5017779"/>
            <a:ext cx="695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%d, j = %d\n”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*p, *q);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9677" y="5766821"/>
            <a:ext cx="1634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Output?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40550" y="5766554"/>
            <a:ext cx="3580178" cy="584775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5, j = 10 </a:t>
            </a:r>
          </a:p>
        </p:txBody>
      </p:sp>
    </p:spTree>
    <p:extLst>
      <p:ext uri="{BB962C8B-B14F-4D97-AF65-F5344CB8AC3E}">
        <p14:creationId xmlns:p14="http://schemas.microsoft.com/office/powerpoint/2010/main" val="282331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4649" y="346075"/>
            <a:ext cx="5076825" cy="1325563"/>
          </a:xfrm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Fill a 2D array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8175" y="527745"/>
            <a:ext cx="801052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ROWS 5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COLS 5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matrix[ROWS][COLS];</a:t>
            </a: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00149" y="3126283"/>
            <a:ext cx="93535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row, col;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(row = 0; row &lt; ROWS; row++) {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(col = 0; col &lt; COLS; col++) {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matrix[row][col] = row*col;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2105025" y="4057650"/>
            <a:ext cx="6448425" cy="11811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753475" y="4171146"/>
            <a:ext cx="29051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Inner loop moves across columns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1200149" y="3679626"/>
            <a:ext cx="7448551" cy="2001202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34100" y="2629059"/>
            <a:ext cx="29051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Outer loop moves down rows</a:t>
            </a:r>
          </a:p>
        </p:txBody>
      </p:sp>
    </p:spTree>
    <p:extLst>
      <p:ext uri="{BB962C8B-B14F-4D97-AF65-F5344CB8AC3E}">
        <p14:creationId xmlns:p14="http://schemas.microsoft.com/office/powerpoint/2010/main" val="189178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/>
      <p:bldP spid="14" grpId="0" animBg="1"/>
      <p:bldP spid="15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8651" y="435797"/>
            <a:ext cx="3457573" cy="957263"/>
          </a:xfrm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b="1" dirty="0"/>
              <a:t>Fill a 2D array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6547" y="429417"/>
            <a:ext cx="7629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(row = 0; row &lt; ROWS; row++) 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(col = 0; col &lt; COLS; col++) 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matrix[row][col] = row*col;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4909664"/>
            <a:ext cx="4972650" cy="18435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066103"/>
            <a:ext cx="4972650" cy="18435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2168203"/>
            <a:ext cx="4972650" cy="897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0800" y="1952015"/>
            <a:ext cx="5553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row	  col  row*col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67500" y="2598346"/>
            <a:ext cx="3771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	   0       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67499" y="2943422"/>
            <a:ext cx="3771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	   1       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67499" y="3299869"/>
            <a:ext cx="3771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	   2       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67499" y="3637174"/>
            <a:ext cx="3771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	   3       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67498" y="3993621"/>
            <a:ext cx="3771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	   4       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67498" y="4350068"/>
            <a:ext cx="3771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	   0       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67498" y="4710804"/>
            <a:ext cx="3771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	   1      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7498" y="5067251"/>
            <a:ext cx="3771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	   2      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67498" y="5427987"/>
            <a:ext cx="3771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	   3       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67498" y="5784434"/>
            <a:ext cx="3771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	   4       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7498" y="6145170"/>
            <a:ext cx="3771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	   0      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0575" y="2200275"/>
            <a:ext cx="70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00225" y="2206030"/>
            <a:ext cx="70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09875" y="2200275"/>
            <a:ext cx="70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15062" y="2200275"/>
            <a:ext cx="70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24712" y="2206030"/>
            <a:ext cx="70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00099" y="3092805"/>
            <a:ext cx="70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09749" y="3098560"/>
            <a:ext cx="70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819399" y="3092805"/>
            <a:ext cx="70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24586" y="3092805"/>
            <a:ext cx="70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34236" y="3098560"/>
            <a:ext cx="70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4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90574" y="4039453"/>
            <a:ext cx="70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00224" y="4045208"/>
            <a:ext cx="70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809874" y="4039453"/>
            <a:ext cx="70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4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815061" y="4039453"/>
            <a:ext cx="70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24711" y="4045208"/>
            <a:ext cx="70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8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0098" y="4931983"/>
            <a:ext cx="70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809748" y="4937738"/>
            <a:ext cx="70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819398" y="4931983"/>
            <a:ext cx="70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824585" y="4931983"/>
            <a:ext cx="70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9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834235" y="4994888"/>
            <a:ext cx="704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12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00698" y="5875362"/>
            <a:ext cx="70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810348" y="5881117"/>
            <a:ext cx="70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4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819998" y="5875362"/>
            <a:ext cx="70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8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825185" y="5932512"/>
            <a:ext cx="704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12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834835" y="5938267"/>
            <a:ext cx="704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00125" y="1818665"/>
            <a:ext cx="4834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0               1               2                3               4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42899" y="2400948"/>
            <a:ext cx="381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0</a:t>
            </a:r>
          </a:p>
          <a:p>
            <a:r>
              <a:rPr lang="en-US" sz="2000" dirty="0"/>
              <a:t>  </a:t>
            </a:r>
          </a:p>
          <a:p>
            <a:r>
              <a:rPr lang="en-US" sz="2000" dirty="0"/>
              <a:t>             1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              2</a:t>
            </a:r>
          </a:p>
          <a:p>
            <a:endParaRPr lang="en-US" sz="2000" dirty="0"/>
          </a:p>
          <a:p>
            <a:r>
              <a:rPr lang="en-US" sz="2000" dirty="0"/>
              <a:t>                3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              4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6886576" y="1124889"/>
            <a:ext cx="1362076" cy="92298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5874692" y="776976"/>
            <a:ext cx="1011884" cy="130145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36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11" grpId="0"/>
      <p:bldP spid="26" grpId="0"/>
      <p:bldP spid="27" grpId="0"/>
      <p:bldP spid="28" grpId="0"/>
      <p:bldP spid="29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12" grpId="0"/>
      <p:bldP spid="56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1301" y="346075"/>
            <a:ext cx="5210174" cy="1325563"/>
          </a:xfrm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Print a 2D array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8175" y="956370"/>
            <a:ext cx="917257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matrix[][] = {{1,2,3},{4,5,6},{7,8,9}};</a:t>
            </a: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return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81099" y="2679591"/>
            <a:ext cx="93535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row, col;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(row = 0; row &lt; 3; row++) {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(col = 0; col &lt; 3; col++) {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“%5d”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matrix[row][col]);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“\n”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1666875" y="4667250"/>
            <a:ext cx="2638425" cy="5334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81501" y="461078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31268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uild="p"/>
      <p:bldP spid="5" grpId="0" animBg="1"/>
      <p:bldP spid="7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76275"/>
            <a:ext cx="8058150" cy="5353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137" y="1174512"/>
            <a:ext cx="5719763" cy="435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8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9126" y="851595"/>
            <a:ext cx="83439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j, matrix[5][5];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FILE* in =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fopen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“data.txt”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“r”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for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3;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 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(j = 0; j &lt; 3;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fscanf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(in, 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“%d”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&amp;matrix[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][j]);</a:t>
            </a:r>
          </a:p>
          <a:p>
            <a:endParaRPr lang="en-US" sz="14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fclose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(in);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return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00800" y="346075"/>
            <a:ext cx="5400675" cy="1325563"/>
          </a:xfrm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Arrays &amp; file I/O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52316"/>
          <a:stretch/>
        </p:blipFill>
        <p:spPr>
          <a:xfrm>
            <a:off x="8791575" y="1940040"/>
            <a:ext cx="3400425" cy="470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1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1" y="346075"/>
            <a:ext cx="83439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j, matrix[5][5];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FILE* in =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fopen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“data.txt”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“r”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for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3;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 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(j = 0; j &lt; 3;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fscanf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(in, 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“%d”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&amp;matrix[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][j]);</a:t>
            </a:r>
          </a:p>
          <a:p>
            <a:endParaRPr lang="en-US" sz="14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fclose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(in);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return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00800" y="346075"/>
            <a:ext cx="5400675" cy="1325563"/>
          </a:xfrm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Arrays &amp; file I/O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7199"/>
          <a:stretch/>
        </p:blipFill>
        <p:spPr>
          <a:xfrm>
            <a:off x="0" y="5285046"/>
            <a:ext cx="12192000" cy="1562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43925" y="2201069"/>
            <a:ext cx="34194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fscanf</a:t>
            </a:r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3200" dirty="0"/>
              <a:t> simply reads the next integer, one at a time. File layout doesn’t matter.</a:t>
            </a:r>
          </a:p>
        </p:txBody>
      </p:sp>
    </p:spTree>
    <p:extLst>
      <p:ext uri="{BB962C8B-B14F-4D97-AF65-F5344CB8AC3E}">
        <p14:creationId xmlns:p14="http://schemas.microsoft.com/office/powerpoint/2010/main" val="150095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63875"/>
            <a:ext cx="10515600" cy="1993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Let’s create a function for matrix addition. It will take in three arguments. The two matrices to be added, and a third matrix to store the result.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4795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+mn-lt"/>
              </a:rPr>
              <a:t>2D arrays as function arguments</a:t>
            </a:r>
          </a:p>
        </p:txBody>
      </p:sp>
    </p:spTree>
    <p:extLst>
      <p:ext uri="{BB962C8B-B14F-4D97-AF65-F5344CB8AC3E}">
        <p14:creationId xmlns:p14="http://schemas.microsoft.com/office/powerpoint/2010/main" val="236441701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624" y="679450"/>
            <a:ext cx="1157287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 3 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number of matrix rows */</a:t>
            </a: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 3 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number of matrix columns */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addMatrix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a[M][N],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b[M][N],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c[M][N])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row, col;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for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(row = 0; row &lt; M; row++) { 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(col = 0; col &lt; N; col++) { 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c[row][col] = a[row][col] + b[row][col]; 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761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624" y="469900"/>
            <a:ext cx="11572875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 3 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number of matrix rows */</a:t>
            </a: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 3 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number of matrix columns */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addMatrix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a[M][N],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b[M][N],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c[M][N])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24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addMatrix</a:t>
            </a: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code from previous slide here */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mat1[M][N] = {{1,2,2},{2,-3,6},{1,0,-3}};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mat2[M][N] = {{1,1,1},{1,6,2},{1,-1,-1}};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result[M][N];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addMatrix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(mat1, mat2, result);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159825" y="4972049"/>
            <a:ext cx="1066800" cy="48124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2" idx="0"/>
          </p:cNvCxnSpPr>
          <p:nvPr/>
        </p:nvCxnSpPr>
        <p:spPr>
          <a:xfrm flipV="1">
            <a:off x="3693225" y="1943100"/>
            <a:ext cx="945450" cy="302894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467225" y="4972048"/>
            <a:ext cx="1066800" cy="48124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7"/>
          </p:cNvCxnSpPr>
          <p:nvPr/>
        </p:nvCxnSpPr>
        <p:spPr>
          <a:xfrm flipV="1">
            <a:off x="5377796" y="1943100"/>
            <a:ext cx="1956454" cy="309942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774625" y="4972047"/>
            <a:ext cx="1447800" cy="480053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1" idx="7"/>
          </p:cNvCxnSpPr>
          <p:nvPr/>
        </p:nvCxnSpPr>
        <p:spPr>
          <a:xfrm flipV="1">
            <a:off x="7010400" y="1943100"/>
            <a:ext cx="3095625" cy="309924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9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 animBg="1"/>
      <p:bldP spid="6" grpId="0" animBg="1"/>
      <p:bldP spid="11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5299" y="403225"/>
            <a:ext cx="1157287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 3 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number of matrix rows */</a:t>
            </a: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 3 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number of matrix columns */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addMatrix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a[M][N],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b[M][N],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c[M][N])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28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addMatrix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code here */</a:t>
            </a:r>
            <a:endParaRPr lang="en-US" sz="14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4543425" y="1438275"/>
            <a:ext cx="1619250" cy="6191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45418" y="3561844"/>
            <a:ext cx="9434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Notice:</a:t>
            </a:r>
            <a:r>
              <a:rPr lang="en-US" sz="4000" dirty="0"/>
              <a:t> We are specifying the array size!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1149" y="4733419"/>
            <a:ext cx="91630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At minimum, we must specify the size of each row (number of columns)</a:t>
            </a:r>
          </a:p>
        </p:txBody>
      </p:sp>
    </p:spTree>
    <p:extLst>
      <p:ext uri="{BB962C8B-B14F-4D97-AF65-F5344CB8AC3E}">
        <p14:creationId xmlns:p14="http://schemas.microsoft.com/office/powerpoint/2010/main" val="255350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199" y="333846"/>
            <a:ext cx="362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j, *p, *q;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57384" y="333847"/>
            <a:ext cx="7951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pointers and primitives together    */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199" y="795511"/>
            <a:ext cx="362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 = &amp;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57383" y="795511"/>
            <a:ext cx="7951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value of p is the address of </a:t>
            </a:r>
            <a:r>
              <a:rPr lang="en-US" sz="24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*/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257176"/>
            <a:ext cx="362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q = &amp;j;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57383" y="1257176"/>
            <a:ext cx="7951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value of q is the address of j      */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199" y="1718841"/>
            <a:ext cx="362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*p = 5;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57382" y="1718840"/>
            <a:ext cx="7951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store 5 at the address in p         */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199" y="2180505"/>
            <a:ext cx="362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*q = *p +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57381" y="2180504"/>
            <a:ext cx="7951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dereference p, add </a:t>
            </a:r>
            <a:r>
              <a:rPr lang="en-US" sz="24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store at </a:t>
            </a:r>
          </a:p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address in q                        */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5881"/>
            <a:ext cx="12191999" cy="268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55357" y="4916716"/>
            <a:ext cx="1021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49674" y="4923000"/>
            <a:ext cx="1173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10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7199" y="3079025"/>
            <a:ext cx="695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%d, j = %d\n”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j);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4491318" y="3448356"/>
            <a:ext cx="1074645" cy="167049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186770" y="3448356"/>
            <a:ext cx="1513912" cy="163893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723467" y="2560885"/>
            <a:ext cx="2147044" cy="252640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23365" y="2560886"/>
            <a:ext cx="6696635" cy="2647608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65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20" grpId="0"/>
      <p:bldP spid="21" grpId="0"/>
      <p:bldP spid="2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5299" y="403225"/>
            <a:ext cx="1157287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 3 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number of matrix rows */</a:t>
            </a: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 3 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number of matrix columns */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addMatrix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a[][N],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b[][N],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c[][N])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28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addMatrix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code here */</a:t>
            </a:r>
            <a:endParaRPr lang="en-US" sz="14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4543425" y="1438275"/>
            <a:ext cx="1619250" cy="6191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45418" y="3561844"/>
            <a:ext cx="9434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Notice:</a:t>
            </a:r>
            <a:r>
              <a:rPr lang="en-US" sz="4000" dirty="0"/>
              <a:t> We are specifying the array size!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1149" y="4733419"/>
            <a:ext cx="91630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At minimum, we must specify the size of each row (number of columns). </a:t>
            </a:r>
            <a:r>
              <a:rPr lang="en-US" sz="4000" b="1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7871055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6274" y="235998"/>
            <a:ext cx="1124902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[3][2] = {{1, 2}, {3, 4}, {5, 6}};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“%d”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[1][1]);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856" r="4207"/>
          <a:stretch/>
        </p:blipFill>
        <p:spPr>
          <a:xfrm>
            <a:off x="0" y="4988202"/>
            <a:ext cx="12192000" cy="1727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1758"/>
            <a:ext cx="12192000" cy="1743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57764" y="5474164"/>
            <a:ext cx="2617694" cy="707886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85900" y="5417014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6475" y="5410614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67050" y="5410613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38575" y="5416290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10100" y="5411337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81625" y="5417014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85900" y="3520622"/>
            <a:ext cx="9810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If 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600" dirty="0"/>
              <a:t> is just a pointer to the first element, how do we know where the 2</a:t>
            </a:r>
            <a:r>
              <a:rPr lang="en-US" sz="3600" baseline="30000" dirty="0"/>
              <a:t>nd</a:t>
            </a:r>
            <a:r>
              <a:rPr lang="en-US" sz="3600" dirty="0"/>
              <a:t> row begins?</a:t>
            </a:r>
          </a:p>
        </p:txBody>
      </p:sp>
      <p:sp>
        <p:nvSpPr>
          <p:cNvPr id="17" name="Oval 16"/>
          <p:cNvSpPr/>
          <p:nvPr/>
        </p:nvSpPr>
        <p:spPr>
          <a:xfrm>
            <a:off x="2381250" y="1733550"/>
            <a:ext cx="1133475" cy="47625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/>
          <p:cNvSpPr/>
          <p:nvPr/>
        </p:nvSpPr>
        <p:spPr>
          <a:xfrm>
            <a:off x="1215872" y="1558876"/>
            <a:ext cx="1851177" cy="4003723"/>
          </a:xfrm>
          <a:prstGeom prst="arc">
            <a:avLst>
              <a:gd name="adj1" fmla="val 6402978"/>
              <a:gd name="adj2" fmla="val 16982138"/>
            </a:avLst>
          </a:prstGeom>
          <a:ln w="57150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8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6274" y="235998"/>
            <a:ext cx="1124902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[3][2] = {{1, 2}, {3, 4}, {5, 6}};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“%d”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[1][1]);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856" r="4207"/>
          <a:stretch/>
        </p:blipFill>
        <p:spPr>
          <a:xfrm>
            <a:off x="0" y="4988202"/>
            <a:ext cx="12192000" cy="1727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1758"/>
            <a:ext cx="12192000" cy="1743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57764" y="5474164"/>
            <a:ext cx="2617694" cy="707886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85900" y="5417014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6475" y="5410614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67050" y="5410613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38575" y="5416290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10100" y="5411337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81625" y="5417014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6324" y="3658540"/>
            <a:ext cx="10448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The program knows that the 2</a:t>
            </a:r>
            <a:r>
              <a:rPr lang="en-US" sz="3600" b="1" baseline="30000" dirty="0"/>
              <a:t>nd</a:t>
            </a:r>
            <a:r>
              <a:rPr lang="en-US" sz="3600" b="1" dirty="0"/>
              <a:t> row starts at index 2 because it knows how many columns there are.</a:t>
            </a:r>
          </a:p>
        </p:txBody>
      </p:sp>
      <p:sp>
        <p:nvSpPr>
          <p:cNvPr id="2" name="Oval 1"/>
          <p:cNvSpPr/>
          <p:nvPr/>
        </p:nvSpPr>
        <p:spPr>
          <a:xfrm>
            <a:off x="3962400" y="1638300"/>
            <a:ext cx="752475" cy="657225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4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6274" y="235998"/>
            <a:ext cx="1124902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[3][2] = {{1, 2}, {3, 4}, {5, 6}};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“%d”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[1][1]);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856" r="4207"/>
          <a:stretch/>
        </p:blipFill>
        <p:spPr>
          <a:xfrm>
            <a:off x="0" y="4988202"/>
            <a:ext cx="12192000" cy="1727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1758"/>
            <a:ext cx="12192000" cy="1743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57764" y="5474164"/>
            <a:ext cx="2617694" cy="707886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85900" y="5417014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6475" y="5410614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67050" y="5410613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38575" y="5416290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10100" y="5411337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81625" y="5417014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5313" y="3676195"/>
            <a:ext cx="11172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If the program doesn’t know the number of columns, it has no idea where one row ends and another begins.</a:t>
            </a:r>
          </a:p>
        </p:txBody>
      </p:sp>
      <p:sp>
        <p:nvSpPr>
          <p:cNvPr id="3" name="Left Brace 2"/>
          <p:cNvSpPr/>
          <p:nvPr/>
        </p:nvSpPr>
        <p:spPr>
          <a:xfrm rot="16200000">
            <a:off x="2129336" y="5777411"/>
            <a:ext cx="113306" cy="149542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/>
          <p:cNvSpPr/>
          <p:nvPr/>
        </p:nvSpPr>
        <p:spPr>
          <a:xfrm rot="16200000">
            <a:off x="3720010" y="5777412"/>
            <a:ext cx="113306" cy="149542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/>
          <p:cNvSpPr/>
          <p:nvPr/>
        </p:nvSpPr>
        <p:spPr>
          <a:xfrm rot="16200000">
            <a:off x="5282110" y="5777412"/>
            <a:ext cx="113306" cy="149542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5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 animBg="1"/>
      <p:bldP spid="17" grpId="0" animBg="1"/>
      <p:bldP spid="18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6724" y="603250"/>
            <a:ext cx="1157287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addMatrix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a[][N],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b[][N],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c[][N])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row, col;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for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(row = 0; row &lt; M; row++)  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(col = 0; col &lt; N; col++)  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c[row][col] = a[row][col] + b[row][col]; 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3425" y="4457700"/>
            <a:ext cx="10496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Therefore, this is sufficient, but omitting the number of rows and columns entirely is not.</a:t>
            </a:r>
          </a:p>
        </p:txBody>
      </p:sp>
    </p:spTree>
    <p:extLst>
      <p:ext uri="{BB962C8B-B14F-4D97-AF65-F5344CB8AC3E}">
        <p14:creationId xmlns:p14="http://schemas.microsoft.com/office/powerpoint/2010/main" val="239318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99" y="914575"/>
            <a:ext cx="8028151" cy="2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0318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900" y="1760200"/>
            <a:ext cx="2332200" cy="33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9812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445" b="222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0321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" y="584200"/>
            <a:ext cx="10515600" cy="169489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accent6"/>
                </a:solidFill>
              </a:rPr>
              <a:t>Recall: A dynamic 1D array is a pointer to a chunk of reserved memory (</a:t>
            </a:r>
            <a:r>
              <a:rPr lang="en-US" sz="4800" b="1" dirty="0" err="1">
                <a:solidFill>
                  <a:schemeClr val="accent6"/>
                </a:solidFill>
              </a:rPr>
              <a:t>calloc</a:t>
            </a:r>
            <a:r>
              <a:rPr lang="en-US" sz="4800" b="1" dirty="0">
                <a:solidFill>
                  <a:schemeClr val="accent6"/>
                </a:solidFill>
              </a:rPr>
              <a:t>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024" y="3027575"/>
            <a:ext cx="7803901" cy="1164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0025" y="5105400"/>
            <a:ext cx="11810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3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*) 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(4, </a:t>
            </a:r>
            <a:r>
              <a:rPr lang="en-US" sz="3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57475" y="2529356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endParaRPr lang="en-US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38874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" y="5842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accent6"/>
                </a:solidFill>
              </a:rPr>
              <a:t>A 2D array is an array of 1D arrays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25" y="2066300"/>
            <a:ext cx="5157750" cy="40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29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6247" y="2420040"/>
            <a:ext cx="4567518" cy="4061011"/>
          </a:xfrm>
        </p:spPr>
        <p:txBody>
          <a:bodyPr>
            <a:normAutofit/>
          </a:bodyPr>
          <a:lstStyle/>
          <a:p>
            <a:r>
              <a:rPr lang="en-US" sz="8000" b="1" dirty="0">
                <a:latin typeface="+mn-lt"/>
              </a:rPr>
              <a:t>More </a:t>
            </a:r>
            <a:br>
              <a:rPr lang="en-US" sz="8000" b="1" dirty="0">
                <a:latin typeface="+mn-lt"/>
              </a:rPr>
            </a:br>
            <a:r>
              <a:rPr lang="en-US" sz="8000" b="1" dirty="0">
                <a:latin typeface="+mn-lt"/>
              </a:rPr>
              <a:t>Pointer </a:t>
            </a:r>
            <a:br>
              <a:rPr lang="en-US" sz="8000" b="1" dirty="0">
                <a:latin typeface="+mn-lt"/>
              </a:rPr>
            </a:br>
            <a:r>
              <a:rPr lang="en-US" sz="8000" b="1" dirty="0">
                <a:latin typeface="+mn-lt"/>
              </a:rPr>
              <a:t>Examples</a:t>
            </a:r>
          </a:p>
        </p:txBody>
      </p:sp>
      <p:pic>
        <p:nvPicPr>
          <p:cNvPr id="1026" name="Picture 2" descr="Image result for dr phil 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537" y="2043092"/>
            <a:ext cx="4374688" cy="481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85036" y="463736"/>
            <a:ext cx="6037729" cy="1325563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FF0000"/>
                </a:solidFill>
                <a:latin typeface="+mn-lt"/>
              </a:rPr>
              <a:t>You Need Help!</a:t>
            </a:r>
          </a:p>
        </p:txBody>
      </p:sp>
    </p:spTree>
    <p:extLst>
      <p:ext uri="{BB962C8B-B14F-4D97-AF65-F5344CB8AC3E}">
        <p14:creationId xmlns:p14="http://schemas.microsoft.com/office/powerpoint/2010/main" val="263582236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" y="5842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accent6"/>
                </a:solidFill>
              </a:rPr>
              <a:t>A 2D array is an array of 1D arrays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025" y="1722500"/>
            <a:ext cx="5023200" cy="486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75" y="1909763"/>
            <a:ext cx="3184350" cy="1131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75" y="3481388"/>
            <a:ext cx="3184350" cy="1131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75" y="5185288"/>
            <a:ext cx="3184350" cy="1131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09725" y="2097026"/>
            <a:ext cx="1504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Pointer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9725" y="3742033"/>
            <a:ext cx="1504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Pointer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09725" y="5458500"/>
            <a:ext cx="1504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Pointer</a:t>
            </a:r>
          </a:p>
        </p:txBody>
      </p:sp>
    </p:spTree>
    <p:extLst>
      <p:ext uri="{BB962C8B-B14F-4D97-AF65-F5344CB8AC3E}">
        <p14:creationId xmlns:p14="http://schemas.microsoft.com/office/powerpoint/2010/main" val="151954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4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" y="5842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accent6"/>
                </a:solidFill>
              </a:rPr>
              <a:t>A 2D array is an array of 1D arrays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712" y="2195512"/>
            <a:ext cx="6753225" cy="3857625"/>
          </a:xfrm>
          <a:prstGeom prst="rect">
            <a:avLst/>
          </a:prstGeom>
        </p:spPr>
      </p:pic>
      <p:sp>
        <p:nvSpPr>
          <p:cNvPr id="6" name="Rectangle: Rounded Corners 5"/>
          <p:cNvSpPr/>
          <p:nvPr/>
        </p:nvSpPr>
        <p:spPr>
          <a:xfrm>
            <a:off x="4867275" y="2486025"/>
            <a:ext cx="1276350" cy="3219450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Image result for conspiracy keanu bla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2043113"/>
            <a:ext cx="436245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1938" y="2132082"/>
            <a:ext cx="436245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What if this…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1938" y="5120224"/>
            <a:ext cx="436245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Were an array of pointers?</a:t>
            </a:r>
          </a:p>
        </p:txBody>
      </p:sp>
    </p:spTree>
    <p:extLst>
      <p:ext uri="{BB962C8B-B14F-4D97-AF65-F5344CB8AC3E}">
        <p14:creationId xmlns:p14="http://schemas.microsoft.com/office/powerpoint/2010/main" val="15976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5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" y="5842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accent6"/>
                </a:solidFill>
              </a:rPr>
              <a:t>A 2D array is an array of 1D arrays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712" y="2195512"/>
            <a:ext cx="6753225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62" y="2424275"/>
            <a:ext cx="4619550" cy="381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2014538"/>
            <a:ext cx="2686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How can we use </a:t>
            </a:r>
            <a:r>
              <a:rPr lang="en-US" sz="3200" dirty="0" err="1"/>
              <a:t>calloc</a:t>
            </a:r>
            <a:r>
              <a:rPr lang="en-US" sz="3200" dirty="0"/>
              <a:t> to achieve this?</a:t>
            </a:r>
          </a:p>
        </p:txBody>
      </p:sp>
    </p:spTree>
    <p:extLst>
      <p:ext uri="{BB962C8B-B14F-4D97-AF65-F5344CB8AC3E}">
        <p14:creationId xmlns:p14="http://schemas.microsoft.com/office/powerpoint/2010/main" val="211620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725" y="161925"/>
            <a:ext cx="8420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4;</a:t>
            </a: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**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2875" y="592812"/>
            <a:ext cx="7715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Double pointer! A pointer to an array of pointers</a:t>
            </a: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3438525" y="854422"/>
            <a:ext cx="514350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7725" y="1656129"/>
            <a:ext cx="1014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**)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*));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7724" y="1179075"/>
            <a:ext cx="7715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/* Allocate the array of pointers */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7725" y="2805171"/>
            <a:ext cx="10925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(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*)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7724" y="2374656"/>
            <a:ext cx="925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/* Allocate the arrays of integers, one for each row */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7724" y="3878013"/>
            <a:ext cx="10925175" cy="95410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/* At this point, </a:t>
            </a:r>
            <a:r>
              <a:rPr lang="en-US" sz="2800" b="1" dirty="0" err="1">
                <a:solidFill>
                  <a:schemeClr val="accent6"/>
                </a:solidFill>
              </a:rPr>
              <a:t>nums</a:t>
            </a:r>
            <a:r>
              <a:rPr lang="en-US" sz="2800" b="1" dirty="0">
                <a:solidFill>
                  <a:schemeClr val="accent6"/>
                </a:solidFill>
              </a:rPr>
              <a:t> can be treated like ANY OTHER statically declared 2D array. Rules for accessing and modifying elements are THE SAME.  */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7724" y="5359223"/>
            <a:ext cx="109251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free(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7723" y="4928708"/>
            <a:ext cx="925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/* Free the 2D array */</a:t>
            </a:r>
          </a:p>
        </p:txBody>
      </p:sp>
    </p:spTree>
    <p:extLst>
      <p:ext uri="{BB962C8B-B14F-4D97-AF65-F5344CB8AC3E}">
        <p14:creationId xmlns:p14="http://schemas.microsoft.com/office/powerpoint/2010/main" val="228928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8" grpId="0" build="p"/>
      <p:bldP spid="9" grpId="0"/>
      <p:bldP spid="10" grpId="0" build="p"/>
      <p:bldP spid="11" grpId="0"/>
      <p:bldP spid="13" grpId="0" animBg="1"/>
      <p:bldP spid="14" grpId="0" build="p"/>
      <p:bldP spid="15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725" y="161925"/>
            <a:ext cx="8420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4;</a:t>
            </a: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**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7725" y="1175771"/>
            <a:ext cx="1014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**)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*));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7725" y="1758730"/>
            <a:ext cx="10925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(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*)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6375"/>
            <a:ext cx="3857100" cy="2744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5925"/>
            <a:ext cx="5785650" cy="3673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022" y="4351758"/>
            <a:ext cx="7496678" cy="114416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022" y="3207591"/>
            <a:ext cx="7496678" cy="114416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022" y="5475721"/>
            <a:ext cx="7496678" cy="114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0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6375"/>
            <a:ext cx="3857100" cy="2744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5925"/>
            <a:ext cx="5785650" cy="3673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022" y="4351758"/>
            <a:ext cx="7496678" cy="114416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022" y="3207591"/>
            <a:ext cx="7496678" cy="114416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022" y="5475721"/>
            <a:ext cx="7496678" cy="11441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9649" y="400297"/>
            <a:ext cx="10925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nrows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free(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9649" y="1840263"/>
            <a:ext cx="32351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3" name="Rectangle 2"/>
          <p:cNvSpPr/>
          <p:nvPr/>
        </p:nvSpPr>
        <p:spPr>
          <a:xfrm>
            <a:off x="4581022" y="3057525"/>
            <a:ext cx="1295903" cy="3667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8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712" y="2195512"/>
            <a:ext cx="6753225" cy="3857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62" y="2424275"/>
            <a:ext cx="4619550" cy="381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14475" y="449914"/>
            <a:ext cx="8877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Accessing elements is the same!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337" y="1810791"/>
            <a:ext cx="3943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[2][2]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1962150" y="1847850"/>
            <a:ext cx="942975" cy="704850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/>
          <p:cNvSpPr/>
          <p:nvPr/>
        </p:nvSpPr>
        <p:spPr>
          <a:xfrm>
            <a:off x="2971800" y="1847850"/>
            <a:ext cx="942975" cy="704850"/>
          </a:xfrm>
          <a:prstGeom prst="round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/>
          <p:cNvSpPr/>
          <p:nvPr/>
        </p:nvSpPr>
        <p:spPr>
          <a:xfrm>
            <a:off x="4995824" y="4562474"/>
            <a:ext cx="1014451" cy="1000125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/>
          <p:cNvSpPr/>
          <p:nvPr/>
        </p:nvSpPr>
        <p:spPr>
          <a:xfrm>
            <a:off x="9629662" y="4962525"/>
            <a:ext cx="1019213" cy="1071562"/>
          </a:xfrm>
          <a:prstGeom prst="round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9" idx="2"/>
          </p:cNvCxnSpPr>
          <p:nvPr/>
        </p:nvCxnSpPr>
        <p:spPr>
          <a:xfrm>
            <a:off x="2433638" y="2552700"/>
            <a:ext cx="2562186" cy="2085975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14775" y="2514600"/>
            <a:ext cx="5714887" cy="248126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04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562" b="806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678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9150" y="2381250"/>
            <a:ext cx="10601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6"/>
                </a:solidFill>
              </a:rPr>
              <a:t>Simulate a 2D array with a 1D array</a:t>
            </a:r>
          </a:p>
        </p:txBody>
      </p:sp>
    </p:spTree>
    <p:extLst>
      <p:ext uri="{BB962C8B-B14F-4D97-AF65-F5344CB8AC3E}">
        <p14:creationId xmlns:p14="http://schemas.microsoft.com/office/powerpoint/2010/main" val="22537046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700" y="774550"/>
            <a:ext cx="6548100" cy="51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7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3023" y="736228"/>
            <a:ext cx="832372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57, y = 0;</a:t>
            </a:r>
          </a:p>
          <a:p>
            <a:r>
              <a:rPr lang="en-US" sz="32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*a = &amp;y, *b = &amp;x;</a:t>
            </a: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*a = 12;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 = a;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*b = 15;</a:t>
            </a: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“x = %d, y = %d\n"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x, y);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01470" y="5364200"/>
            <a:ext cx="6907306" cy="83099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57, y = 15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43080" y="2181254"/>
            <a:ext cx="76110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y = 12                  */</a:t>
            </a:r>
          </a:p>
          <a:p>
            <a:r>
              <a:rPr lang="en-US" sz="3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b and a both point to y */</a:t>
            </a:r>
          </a:p>
          <a:p>
            <a:r>
              <a:rPr lang="en-US" sz="3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y = 15                  */</a:t>
            </a:r>
          </a:p>
        </p:txBody>
      </p:sp>
    </p:spTree>
    <p:extLst>
      <p:ext uri="{BB962C8B-B14F-4D97-AF65-F5344CB8AC3E}">
        <p14:creationId xmlns:p14="http://schemas.microsoft.com/office/powerpoint/2010/main" val="311111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0" grpId="0" build="p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0147"/>
          <a:stretch/>
        </p:blipFill>
        <p:spPr>
          <a:xfrm>
            <a:off x="2726700" y="774550"/>
            <a:ext cx="6548100" cy="10161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475" y="2390025"/>
            <a:ext cx="7310550" cy="141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8725" y="4724400"/>
            <a:ext cx="9896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Stack each row one after another</a:t>
            </a:r>
          </a:p>
        </p:txBody>
      </p:sp>
    </p:spTree>
    <p:extLst>
      <p:ext uri="{BB962C8B-B14F-4D97-AF65-F5344CB8AC3E}">
        <p14:creationId xmlns:p14="http://schemas.microsoft.com/office/powerpoint/2010/main" val="63805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856" r="4207"/>
          <a:stretch/>
        </p:blipFill>
        <p:spPr>
          <a:xfrm>
            <a:off x="0" y="3367461"/>
            <a:ext cx="12192000" cy="17279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1017"/>
            <a:ext cx="12192000" cy="1743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4849" y="508695"/>
            <a:ext cx="112490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[3][2] = {{1, 2}, {3, 4}, {5, 6}};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57764" y="3853423"/>
            <a:ext cx="2617694" cy="707886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2" name="TextBox 1"/>
          <p:cNvSpPr txBox="1"/>
          <p:nvPr/>
        </p:nvSpPr>
        <p:spPr>
          <a:xfrm rot="413776">
            <a:off x="7908452" y="520234"/>
            <a:ext cx="3563129" cy="110799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Recall: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85900" y="3796273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76475" y="3789873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67050" y="3789872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38575" y="3795549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10100" y="3790596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81625" y="3796273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14425" y="5117648"/>
            <a:ext cx="9963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This is already what happens in memory when declaring a static 2D array.</a:t>
            </a:r>
          </a:p>
        </p:txBody>
      </p:sp>
    </p:spTree>
    <p:extLst>
      <p:ext uri="{BB962C8B-B14F-4D97-AF65-F5344CB8AC3E}">
        <p14:creationId xmlns:p14="http://schemas.microsoft.com/office/powerpoint/2010/main" val="339680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  <p:bldP spid="3" grpId="0"/>
      <p:bldP spid="13" grpId="0"/>
      <p:bldP spid="14" grpId="0"/>
      <p:bldP spid="15" grpId="0"/>
      <p:bldP spid="30" grpId="0"/>
      <p:bldP spid="31" grpId="0"/>
      <p:bldP spid="16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856" r="4207"/>
          <a:stretch/>
        </p:blipFill>
        <p:spPr>
          <a:xfrm>
            <a:off x="0" y="3367461"/>
            <a:ext cx="12192000" cy="17279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1017"/>
            <a:ext cx="12192000" cy="1743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4849" y="508695"/>
            <a:ext cx="112490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[3][2] =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57764" y="3853423"/>
            <a:ext cx="2617694" cy="707886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2" name="TextBox 1"/>
          <p:cNvSpPr txBox="1"/>
          <p:nvPr/>
        </p:nvSpPr>
        <p:spPr>
          <a:xfrm rot="413776">
            <a:off x="7908452" y="520234"/>
            <a:ext cx="3563129" cy="110799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Recall: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85900" y="3796273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76475" y="3789873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67050" y="3789872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38575" y="3795549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10100" y="3790596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81625" y="3796273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6</a:t>
            </a:r>
          </a:p>
        </p:txBody>
      </p:sp>
      <p:sp>
        <p:nvSpPr>
          <p:cNvPr id="5" name="Rectangle 4"/>
          <p:cNvSpPr/>
          <p:nvPr/>
        </p:nvSpPr>
        <p:spPr>
          <a:xfrm>
            <a:off x="5229228" y="1959237"/>
            <a:ext cx="5554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{{1, 2}, {3, 4}, {5, 6}};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1552575" y="5117648"/>
            <a:ext cx="93075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However, there is one </a:t>
            </a:r>
            <a:r>
              <a:rPr lang="en-US" sz="4400" b="1" u="sng" dirty="0"/>
              <a:t>key</a:t>
            </a:r>
            <a:r>
              <a:rPr lang="en-US" sz="4400" dirty="0"/>
              <a:t> difference when doing this dynamically.</a:t>
            </a:r>
          </a:p>
        </p:txBody>
      </p:sp>
    </p:spTree>
    <p:extLst>
      <p:ext uri="{BB962C8B-B14F-4D97-AF65-F5344CB8AC3E}">
        <p14:creationId xmlns:p14="http://schemas.microsoft.com/office/powerpoint/2010/main" val="115686146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856" r="4207"/>
          <a:stretch/>
        </p:blipFill>
        <p:spPr>
          <a:xfrm>
            <a:off x="0" y="3367461"/>
            <a:ext cx="12192000" cy="17279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1017"/>
            <a:ext cx="12192000" cy="1743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4849" y="508695"/>
            <a:ext cx="112490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[3][2] =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57764" y="3853423"/>
            <a:ext cx="2617694" cy="707886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2" name="TextBox 1"/>
          <p:cNvSpPr txBox="1"/>
          <p:nvPr/>
        </p:nvSpPr>
        <p:spPr>
          <a:xfrm rot="413776">
            <a:off x="7908452" y="520234"/>
            <a:ext cx="3563129" cy="110799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Recall: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85900" y="3796273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76475" y="3789873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67050" y="3789872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38575" y="3795549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10100" y="3790596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81625" y="3796273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6</a:t>
            </a:r>
          </a:p>
        </p:txBody>
      </p:sp>
      <p:sp>
        <p:nvSpPr>
          <p:cNvPr id="5" name="Rectangle 4"/>
          <p:cNvSpPr/>
          <p:nvPr/>
        </p:nvSpPr>
        <p:spPr>
          <a:xfrm>
            <a:off x="5229228" y="1959237"/>
            <a:ext cx="5554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{{1, 2}, {3, 4}, {5, 6}};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1166812" y="5109676"/>
            <a:ext cx="103251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We can no longer access elements using two indices (</a:t>
            </a:r>
            <a:r>
              <a:rPr lang="en-US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[0][0]</a:t>
            </a:r>
            <a:r>
              <a:rPr lang="en-US" sz="4400" dirty="0"/>
              <a:t>). Let’s see why!</a:t>
            </a:r>
          </a:p>
        </p:txBody>
      </p:sp>
    </p:spTree>
    <p:extLst>
      <p:ext uri="{BB962C8B-B14F-4D97-AF65-F5344CB8AC3E}">
        <p14:creationId xmlns:p14="http://schemas.microsoft.com/office/powerpoint/2010/main" val="1035799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725" y="704850"/>
            <a:ext cx="8420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4;</a:t>
            </a: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52850" y="1135737"/>
            <a:ext cx="7715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Regular pointer! We are going to create a 1D array.</a:t>
            </a: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3238500" y="1397347"/>
            <a:ext cx="514350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7724" y="2346243"/>
            <a:ext cx="1080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*)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7723" y="1869189"/>
            <a:ext cx="7715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/* Allocate the 1D array of integers*/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7725" y="5622947"/>
            <a:ext cx="4676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7723" y="5163857"/>
            <a:ext cx="4933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/* Free the array */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7723" y="3614082"/>
            <a:ext cx="99441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/* Do stuff with the array. Unlike the computer science method, accessing elements must be done differently. We can’t use double indices because we’ve only created a 1D array. */</a:t>
            </a:r>
          </a:p>
        </p:txBody>
      </p:sp>
      <p:sp>
        <p:nvSpPr>
          <p:cNvPr id="2" name="Oval 1"/>
          <p:cNvSpPr/>
          <p:nvPr/>
        </p:nvSpPr>
        <p:spPr>
          <a:xfrm>
            <a:off x="5153025" y="2308143"/>
            <a:ext cx="2790825" cy="635082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62400" y="2907563"/>
            <a:ext cx="5991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</a:rPr>
              <a:t>TOTAL number of array elements</a:t>
            </a:r>
          </a:p>
        </p:txBody>
      </p:sp>
    </p:spTree>
    <p:extLst>
      <p:ext uri="{BB962C8B-B14F-4D97-AF65-F5344CB8AC3E}">
        <p14:creationId xmlns:p14="http://schemas.microsoft.com/office/powerpoint/2010/main" val="5437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8" grpId="0" build="p"/>
      <p:bldP spid="9" grpId="0"/>
      <p:bldP spid="14" grpId="0" build="p"/>
      <p:bldP spid="15" grpId="0"/>
      <p:bldP spid="12" grpId="0"/>
      <p:bldP spid="2" grpId="0" animBg="1"/>
      <p:bldP spid="3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381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latin typeface="+mj-lt"/>
              </a:rPr>
              <a:t>Accessing array elements when using the engineering method: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6275" y="1658746"/>
            <a:ext cx="1066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4;</a:t>
            </a:r>
          </a:p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*)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98709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latin typeface="+mj-lt"/>
              </a:rPr>
              <a:t>We use a general formula to access row X, column Y: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85887" y="4007664"/>
            <a:ext cx="9420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[X*(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num_cols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+ Y];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3409951" y="4007664"/>
            <a:ext cx="6486524" cy="830997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43349" y="4889735"/>
            <a:ext cx="5495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/>
                </a:solidFill>
              </a:rPr>
              <a:t>Linear index of 2D array</a:t>
            </a:r>
          </a:p>
        </p:txBody>
      </p:sp>
    </p:spTree>
    <p:extLst>
      <p:ext uri="{BB962C8B-B14F-4D97-AF65-F5344CB8AC3E}">
        <p14:creationId xmlns:p14="http://schemas.microsoft.com/office/powerpoint/2010/main" val="217793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 build="p"/>
      <p:bldP spid="11" grpId="0" animBg="1"/>
      <p:bldP spid="12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74" y="0"/>
            <a:ext cx="8297251" cy="2251200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 rot="16200000">
            <a:off x="2131221" y="1124867"/>
            <a:ext cx="400050" cy="2252665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16200000">
            <a:off x="4493422" y="1124867"/>
            <a:ext cx="400050" cy="2252665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 rot="16200000">
            <a:off x="6831814" y="1124867"/>
            <a:ext cx="400050" cy="2252665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76352" y="2638425"/>
            <a:ext cx="2109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first row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38553" y="2638425"/>
            <a:ext cx="2109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second row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76945" y="2638425"/>
            <a:ext cx="2109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third row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67776" y="604624"/>
            <a:ext cx="31527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2 columns</a:t>
            </a:r>
          </a:p>
          <a:p>
            <a:r>
              <a:rPr lang="en-US" sz="4400" dirty="0"/>
              <a:t>3 rows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71624" y="3508856"/>
            <a:ext cx="6915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To access element [0][0]?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71625" y="4302374"/>
            <a:ext cx="65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[X*(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num_cols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) + Y];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71624" y="4939197"/>
            <a:ext cx="65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[0*(2) + 0];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71624" y="5593718"/>
            <a:ext cx="65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[0];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1152525" y="742950"/>
            <a:ext cx="1226345" cy="1276350"/>
          </a:xfrm>
          <a:prstGeom prst="round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1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 build="p"/>
      <p:bldP spid="14" grpId="0" build="p"/>
      <p:bldP spid="15" grpId="0" build="p"/>
      <p:bldP spid="1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74" y="0"/>
            <a:ext cx="8297251" cy="2251200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 rot="16200000">
            <a:off x="2131221" y="1124867"/>
            <a:ext cx="400050" cy="2252665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16200000">
            <a:off x="4493422" y="1124867"/>
            <a:ext cx="400050" cy="2252665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 rot="16200000">
            <a:off x="6831814" y="1124867"/>
            <a:ext cx="400050" cy="2252665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76352" y="2638425"/>
            <a:ext cx="2109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first row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38553" y="2638425"/>
            <a:ext cx="2109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second row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76945" y="2638425"/>
            <a:ext cx="2109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third row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67776" y="604624"/>
            <a:ext cx="31527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2 columns</a:t>
            </a:r>
          </a:p>
          <a:p>
            <a:r>
              <a:rPr lang="en-US" sz="4400" dirty="0"/>
              <a:t>3 rows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71624" y="3508856"/>
            <a:ext cx="6915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To access element [1][0]?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71625" y="4302374"/>
            <a:ext cx="65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[X*(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num_cols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) + Y];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71624" y="4939197"/>
            <a:ext cx="65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[1*(2) + 0];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71624" y="5593718"/>
            <a:ext cx="65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[2];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3495676" y="747584"/>
            <a:ext cx="1226345" cy="1276350"/>
          </a:xfrm>
          <a:prstGeom prst="round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2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  <p:bldP spid="1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74" y="0"/>
            <a:ext cx="8297251" cy="2251200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 rot="16200000">
            <a:off x="2131221" y="1124867"/>
            <a:ext cx="400050" cy="2252665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16200000">
            <a:off x="4493422" y="1124867"/>
            <a:ext cx="400050" cy="2252665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 rot="16200000">
            <a:off x="6831814" y="1124867"/>
            <a:ext cx="400050" cy="2252665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76352" y="2638425"/>
            <a:ext cx="2109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first row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38553" y="2638425"/>
            <a:ext cx="2109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second row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76945" y="2638425"/>
            <a:ext cx="2109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third row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67776" y="604624"/>
            <a:ext cx="31527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2 columns</a:t>
            </a:r>
          </a:p>
          <a:p>
            <a:r>
              <a:rPr lang="en-US" sz="4400" dirty="0"/>
              <a:t>3 rows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71624" y="3508856"/>
            <a:ext cx="6915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To access element [2][1]?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71625" y="4302374"/>
            <a:ext cx="65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[X*(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num_cols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) + Y];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71624" y="4939197"/>
            <a:ext cx="65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[2*(2) + 1];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71624" y="5593718"/>
            <a:ext cx="65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[5];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6993738" y="729806"/>
            <a:ext cx="1226345" cy="1276350"/>
          </a:xfrm>
          <a:prstGeom prst="round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  <p:bldP spid="16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9700" y="409575"/>
            <a:ext cx="10001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Computer science method:</a:t>
            </a:r>
          </a:p>
          <a:p>
            <a:r>
              <a:rPr lang="en-US" sz="3600" dirty="0"/>
              <a:t>Harder to set up, easier to use once set up.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9700" y="1738402"/>
            <a:ext cx="10001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Engineering method:</a:t>
            </a:r>
          </a:p>
          <a:p>
            <a:r>
              <a:rPr lang="en-US" sz="3600" dirty="0"/>
              <a:t>Easier to set up, harder to use once set up.</a:t>
            </a:r>
          </a:p>
        </p:txBody>
      </p:sp>
      <p:pic>
        <p:nvPicPr>
          <p:cNvPr id="8194" name="Picture 2" descr="Image result for iron 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71862"/>
            <a:ext cx="3676650" cy="275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mark zuckerber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471862"/>
            <a:ext cx="2709863" cy="275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57812" y="2810054"/>
            <a:ext cx="140017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20024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6824" y="490116"/>
            <a:ext cx="832372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57, y = 0;</a:t>
            </a:r>
          </a:p>
          <a:p>
            <a:r>
              <a:rPr lang="en-US" sz="32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*a, *b = &amp;y;</a:t>
            </a: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*b = 7;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&amp;x;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*a - *b;</a:t>
            </a: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“x = %d, y = %d\n"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x, y);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98059" y="5271247"/>
            <a:ext cx="7149353" cy="83099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50, y = 7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90563" y="1921277"/>
            <a:ext cx="6024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y = 7          */</a:t>
            </a:r>
          </a:p>
          <a:p>
            <a:r>
              <a:rPr lang="en-US" sz="3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a points to x  */</a:t>
            </a:r>
          </a:p>
          <a:p>
            <a:r>
              <a:rPr lang="en-US" sz="3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x = x – y      */</a:t>
            </a:r>
          </a:p>
        </p:txBody>
      </p:sp>
    </p:spTree>
    <p:extLst>
      <p:ext uri="{BB962C8B-B14F-4D97-AF65-F5344CB8AC3E}">
        <p14:creationId xmlns:p14="http://schemas.microsoft.com/office/powerpoint/2010/main" val="69412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3" grpId="0" build="p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Arrays of Strings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38250" y="2043113"/>
            <a:ext cx="901065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months[12][10];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Oval 4"/>
          <p:cNvSpPr/>
          <p:nvPr/>
        </p:nvSpPr>
        <p:spPr>
          <a:xfrm>
            <a:off x="4562475" y="3533775"/>
            <a:ext cx="895350" cy="542925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429250" y="3533775"/>
            <a:ext cx="895350" cy="542925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71862" y="5334804"/>
            <a:ext cx="3076575" cy="5232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Number of strings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34249" y="4642307"/>
            <a:ext cx="2819401" cy="95410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Maximum length of each string</a:t>
            </a: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 flipH="1" flipV="1">
            <a:off x="5010149" y="4076700"/>
            <a:ext cx="1" cy="125810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6" idx="5"/>
          </p:cNvCxnSpPr>
          <p:nvPr/>
        </p:nvCxnSpPr>
        <p:spPr>
          <a:xfrm flipH="1" flipV="1">
            <a:off x="6193479" y="3997190"/>
            <a:ext cx="1140770" cy="6451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72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7" grpId="0" animBg="1"/>
      <p:bldP spid="8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Arrays of Strings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4475" y="2319338"/>
            <a:ext cx="90106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months[12][10] = 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“January”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“February”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“March”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“April”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“May”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   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“June”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“July”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 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“August”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“September”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“October”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“November”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“December”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	</a:t>
            </a:r>
          </a:p>
        </p:txBody>
      </p:sp>
    </p:spTree>
    <p:extLst>
      <p:ext uri="{BB962C8B-B14F-4D97-AF65-F5344CB8AC3E}">
        <p14:creationId xmlns:p14="http://schemas.microsoft.com/office/powerpoint/2010/main" val="331912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0972"/>
          <a:stretch/>
        </p:blipFill>
        <p:spPr>
          <a:xfrm>
            <a:off x="1169145" y="409575"/>
            <a:ext cx="916791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9629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313670"/>
            <a:ext cx="6162675" cy="5886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4725" y="1362075"/>
            <a:ext cx="4295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Value of </a:t>
            </a:r>
            <a:r>
              <a:rPr lang="en-US" sz="2800" b="1" dirty="0">
                <a:solidFill>
                  <a:schemeClr val="accent5"/>
                </a:solidFill>
              </a:rPr>
              <a:t>months[7][3]</a:t>
            </a:r>
            <a:r>
              <a:rPr lang="en-US" sz="2800" b="1" dirty="0"/>
              <a:t>?</a:t>
            </a:r>
          </a:p>
        </p:txBody>
      </p:sp>
      <p:sp>
        <p:nvSpPr>
          <p:cNvPr id="6" name="Oval 5"/>
          <p:cNvSpPr/>
          <p:nvPr/>
        </p:nvSpPr>
        <p:spPr>
          <a:xfrm>
            <a:off x="2705100" y="3923645"/>
            <a:ext cx="466725" cy="447675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24724" y="2047875"/>
            <a:ext cx="4295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Value of </a:t>
            </a:r>
            <a:r>
              <a:rPr lang="en-US" sz="2800" b="1" dirty="0">
                <a:solidFill>
                  <a:schemeClr val="accent2"/>
                </a:solidFill>
              </a:rPr>
              <a:t>months[4][3]</a:t>
            </a:r>
            <a:r>
              <a:rPr lang="en-US" sz="2800" b="1" dirty="0"/>
              <a:t>?</a:t>
            </a:r>
          </a:p>
        </p:txBody>
      </p:sp>
      <p:sp>
        <p:nvSpPr>
          <p:cNvPr id="8" name="Oval 7"/>
          <p:cNvSpPr/>
          <p:nvPr/>
        </p:nvSpPr>
        <p:spPr>
          <a:xfrm>
            <a:off x="2705100" y="2637770"/>
            <a:ext cx="466725" cy="447675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24724" y="2733675"/>
            <a:ext cx="4295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Value of </a:t>
            </a:r>
            <a:r>
              <a:rPr lang="en-US" sz="2800" b="1" dirty="0">
                <a:solidFill>
                  <a:srgbClr val="FF0000"/>
                </a:solidFill>
              </a:rPr>
              <a:t>months[2][8]</a:t>
            </a:r>
            <a:r>
              <a:rPr lang="en-US" sz="2800" b="1" dirty="0"/>
              <a:t>?</a:t>
            </a:r>
          </a:p>
        </p:txBody>
      </p:sp>
      <p:sp>
        <p:nvSpPr>
          <p:cNvPr id="10" name="Oval 9"/>
          <p:cNvSpPr/>
          <p:nvPr/>
        </p:nvSpPr>
        <p:spPr>
          <a:xfrm>
            <a:off x="5238750" y="1779865"/>
            <a:ext cx="466725" cy="44767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10473" y="3419475"/>
            <a:ext cx="3724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memory is ours, but we haven’t assigned it a value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24724" y="4413052"/>
            <a:ext cx="4295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Value of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months[9]</a:t>
            </a:r>
            <a:r>
              <a:rPr lang="en-US" sz="2800" b="1" dirty="0"/>
              <a:t>?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952500" y="4616857"/>
            <a:ext cx="4519612" cy="745063"/>
          </a:xfrm>
          <a:prstGeom prst="round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57986" y="6019145"/>
            <a:ext cx="5429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“%s”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months[9]);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10473" y="4989388"/>
            <a:ext cx="40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Address of the first character of October - </a:t>
            </a:r>
            <a:r>
              <a:rPr lang="en-US" sz="2400" b="1" dirty="0"/>
              <a:t>&amp;months[9][0]</a:t>
            </a:r>
          </a:p>
        </p:txBody>
      </p:sp>
    </p:spTree>
    <p:extLst>
      <p:ext uri="{BB962C8B-B14F-4D97-AF65-F5344CB8AC3E}">
        <p14:creationId xmlns:p14="http://schemas.microsoft.com/office/powerpoint/2010/main" val="154854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/>
      <p:bldP spid="13" grpId="0" animBg="1"/>
      <p:bldP spid="14" grpId="0"/>
      <p:bldP spid="15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8" y="1152525"/>
            <a:ext cx="4696110" cy="44856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610225" y="1819275"/>
            <a:ext cx="62769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months[12][10] =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“January”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“February”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“March”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“April”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“May”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  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“June”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“July”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“August”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“September”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“October”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“November”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“December”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	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10225" y="4253150"/>
            <a:ext cx="65817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12;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“%s\n”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months[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]);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5238750" cy="661719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sz="1600" b="1" dirty="0">
              <a:solidFill>
                <a:schemeClr val="accent6"/>
              </a:solidFill>
            </a:endParaRPr>
          </a:p>
          <a:p>
            <a:r>
              <a:rPr lang="en-US" sz="4400" b="1" dirty="0">
                <a:solidFill>
                  <a:schemeClr val="accent6"/>
                </a:solidFill>
              </a:rPr>
              <a:t>   Console</a:t>
            </a:r>
            <a:endParaRPr lang="en-US" sz="2800" b="1" dirty="0">
              <a:solidFill>
                <a:schemeClr val="accent6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	January</a:t>
            </a:r>
          </a:p>
          <a:p>
            <a:r>
              <a:rPr lang="en-US" sz="2800" dirty="0">
                <a:solidFill>
                  <a:schemeClr val="bg1"/>
                </a:solidFill>
              </a:rPr>
              <a:t>	February</a:t>
            </a:r>
          </a:p>
          <a:p>
            <a:r>
              <a:rPr lang="en-US" sz="2800" dirty="0">
                <a:solidFill>
                  <a:schemeClr val="bg1"/>
                </a:solidFill>
              </a:rPr>
              <a:t>	March</a:t>
            </a:r>
          </a:p>
          <a:p>
            <a:r>
              <a:rPr lang="en-US" sz="2800" dirty="0">
                <a:solidFill>
                  <a:schemeClr val="bg1"/>
                </a:solidFill>
              </a:rPr>
              <a:t>	April</a:t>
            </a:r>
          </a:p>
          <a:p>
            <a:r>
              <a:rPr lang="en-US" sz="2800" dirty="0">
                <a:solidFill>
                  <a:schemeClr val="bg1"/>
                </a:solidFill>
              </a:rPr>
              <a:t>	May</a:t>
            </a:r>
          </a:p>
          <a:p>
            <a:r>
              <a:rPr lang="en-US" sz="2800" dirty="0">
                <a:solidFill>
                  <a:schemeClr val="bg1"/>
                </a:solidFill>
              </a:rPr>
              <a:t>	June</a:t>
            </a:r>
          </a:p>
          <a:p>
            <a:r>
              <a:rPr lang="en-US" sz="2800" dirty="0">
                <a:solidFill>
                  <a:schemeClr val="bg1"/>
                </a:solidFill>
              </a:rPr>
              <a:t>	July</a:t>
            </a:r>
          </a:p>
          <a:p>
            <a:r>
              <a:rPr lang="en-US" sz="2800" dirty="0">
                <a:solidFill>
                  <a:schemeClr val="bg1"/>
                </a:solidFill>
              </a:rPr>
              <a:t>	August</a:t>
            </a:r>
          </a:p>
          <a:p>
            <a:r>
              <a:rPr lang="en-US" sz="2800" dirty="0">
                <a:solidFill>
                  <a:schemeClr val="bg1"/>
                </a:solidFill>
              </a:rPr>
              <a:t>	September</a:t>
            </a:r>
          </a:p>
          <a:p>
            <a:r>
              <a:rPr lang="en-US" sz="2800" dirty="0">
                <a:solidFill>
                  <a:schemeClr val="bg1"/>
                </a:solidFill>
              </a:rPr>
              <a:t>	October</a:t>
            </a:r>
          </a:p>
          <a:p>
            <a:r>
              <a:rPr lang="en-US" sz="2800" dirty="0">
                <a:solidFill>
                  <a:schemeClr val="bg1"/>
                </a:solidFill>
              </a:rPr>
              <a:t>	November</a:t>
            </a:r>
          </a:p>
          <a:p>
            <a:r>
              <a:rPr lang="en-US" sz="2800" dirty="0">
                <a:solidFill>
                  <a:schemeClr val="bg1"/>
                </a:solidFill>
              </a:rPr>
              <a:t>	December</a:t>
            </a:r>
            <a:endParaRPr lang="en-US" sz="36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6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3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703" b="62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6280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74" y="570275"/>
            <a:ext cx="8925151" cy="173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350" y="2517575"/>
            <a:ext cx="5920200" cy="66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350" y="3389675"/>
            <a:ext cx="7131150" cy="6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350" y="4216975"/>
            <a:ext cx="8297251" cy="1131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6675" y="5439500"/>
            <a:ext cx="8207551" cy="627200"/>
          </a:xfrm>
          <a:prstGeom prst="rect">
            <a:avLst/>
          </a:prstGeom>
        </p:spPr>
      </p:pic>
      <p:sp>
        <p:nvSpPr>
          <p:cNvPr id="10" name="Rectangle: Rounded Corners 9"/>
          <p:cNvSpPr/>
          <p:nvPr/>
        </p:nvSpPr>
        <p:spPr>
          <a:xfrm>
            <a:off x="1716675" y="4034250"/>
            <a:ext cx="8560800" cy="1342500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7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824" y="1189000"/>
            <a:ext cx="8566351" cy="4480000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2316750" y="3205575"/>
            <a:ext cx="5589000" cy="842550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9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0"/>
            <a:ext cx="916305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045"/>
          <a:stretch/>
        </p:blipFill>
        <p:spPr>
          <a:xfrm>
            <a:off x="6744300" y="0"/>
            <a:ext cx="5447700" cy="306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225" y="4498550"/>
            <a:ext cx="2107950" cy="1937600"/>
          </a:xfrm>
          <a:prstGeom prst="rect">
            <a:avLst/>
          </a:prstGeom>
        </p:spPr>
      </p:pic>
      <p:sp>
        <p:nvSpPr>
          <p:cNvPr id="6" name="Rectangle: Rounded Corners 5"/>
          <p:cNvSpPr/>
          <p:nvPr/>
        </p:nvSpPr>
        <p:spPr>
          <a:xfrm>
            <a:off x="2228850" y="2828925"/>
            <a:ext cx="8515350" cy="8382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86375" y="2230600"/>
            <a:ext cx="561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Can only do this upon declaration!</a:t>
            </a:r>
          </a:p>
        </p:txBody>
      </p:sp>
    </p:spTree>
    <p:extLst>
      <p:ext uri="{BB962C8B-B14F-4D97-AF65-F5344CB8AC3E}">
        <p14:creationId xmlns:p14="http://schemas.microsoft.com/office/powerpoint/2010/main" val="112350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20" y="0"/>
            <a:ext cx="916791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045"/>
          <a:stretch/>
        </p:blipFill>
        <p:spPr>
          <a:xfrm>
            <a:off x="6744300" y="0"/>
            <a:ext cx="5447700" cy="306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225" y="4498550"/>
            <a:ext cx="2107950" cy="1937600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4367679" y="4450925"/>
            <a:ext cx="2976096" cy="72646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24275" y="3815090"/>
            <a:ext cx="6048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Length of declaration does not match!</a:t>
            </a:r>
          </a:p>
        </p:txBody>
      </p:sp>
    </p:spTree>
    <p:extLst>
      <p:ext uri="{BB962C8B-B14F-4D97-AF65-F5344CB8AC3E}">
        <p14:creationId xmlns:p14="http://schemas.microsoft.com/office/powerpoint/2010/main" val="279064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65735" y="397090"/>
            <a:ext cx="91215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x, y, z, *p1, *p2, *p3, *p4;</a:t>
            </a: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p1 = &amp;x;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p4 = p1;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p2 = p4;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*p4 = 5;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x;</a:t>
            </a: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“x = %d, y = %d\n"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x, y);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06071" y="5416133"/>
            <a:ext cx="9152965" cy="83099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5, y = 5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7374" y="1392359"/>
            <a:ext cx="65688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p1 points to x   */</a:t>
            </a:r>
          </a:p>
          <a:p>
            <a:r>
              <a:rPr lang="en-US" sz="3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p4 points to x   */</a:t>
            </a:r>
          </a:p>
          <a:p>
            <a:r>
              <a:rPr lang="en-US" sz="3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p2 points to x   */</a:t>
            </a:r>
          </a:p>
          <a:p>
            <a:r>
              <a:rPr lang="en-US" sz="3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x = 5            */</a:t>
            </a:r>
          </a:p>
          <a:p>
            <a:r>
              <a:rPr lang="en-US" sz="3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y = 5            */</a:t>
            </a:r>
          </a:p>
        </p:txBody>
      </p:sp>
    </p:spTree>
    <p:extLst>
      <p:ext uri="{BB962C8B-B14F-4D97-AF65-F5344CB8AC3E}">
        <p14:creationId xmlns:p14="http://schemas.microsoft.com/office/powerpoint/2010/main" val="213391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6" grpId="0" build="p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45" y="0"/>
            <a:ext cx="916791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045"/>
          <a:stretch/>
        </p:blipFill>
        <p:spPr>
          <a:xfrm>
            <a:off x="6744300" y="0"/>
            <a:ext cx="5447700" cy="306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728" y="4145025"/>
            <a:ext cx="2018250" cy="201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05350" y="3020080"/>
            <a:ext cx="6048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Weird, but ultimately OK</a:t>
            </a:r>
          </a:p>
        </p:txBody>
      </p:sp>
    </p:spTree>
    <p:extLst>
      <p:ext uri="{BB962C8B-B14F-4D97-AF65-F5344CB8AC3E}">
        <p14:creationId xmlns:p14="http://schemas.microsoft.com/office/powerpoint/2010/main" val="297833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0" y="2311400"/>
            <a:ext cx="10515600" cy="2235200"/>
          </a:xfrm>
        </p:spPr>
        <p:txBody>
          <a:bodyPr>
            <a:noAutofit/>
          </a:bodyPr>
          <a:lstStyle/>
          <a:p>
            <a:pPr algn="ctr"/>
            <a:r>
              <a:rPr lang="en-US" sz="199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</a:p>
        </p:txBody>
      </p:sp>
    </p:spTree>
    <p:extLst>
      <p:ext uri="{BB962C8B-B14F-4D97-AF65-F5344CB8AC3E}">
        <p14:creationId xmlns:p14="http://schemas.microsoft.com/office/powerpoint/2010/main" val="27239115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81050" y="817560"/>
            <a:ext cx="10515600" cy="1241425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6987" y="2620416"/>
            <a:ext cx="6943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A collection of variables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66987" y="3742779"/>
            <a:ext cx="6943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Types may vary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9649" y="4865143"/>
            <a:ext cx="1005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Need not be all </a:t>
            </a:r>
            <a:r>
              <a:rPr lang="en-US" sz="4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800" dirty="0"/>
              <a:t>, all </a:t>
            </a:r>
            <a:r>
              <a:rPr lang="en-US" sz="4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4800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54794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67176" y="933450"/>
            <a:ext cx="74866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ball</a:t>
            </a:r>
          </a:p>
          <a:p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4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style[10];</a:t>
            </a:r>
          </a:p>
          <a:p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4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radius;</a:t>
            </a:r>
          </a:p>
          <a:p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4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weight;</a:t>
            </a:r>
          </a:p>
          <a:p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6276975" y="840227"/>
            <a:ext cx="1781175" cy="962025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058150" y="769011"/>
            <a:ext cx="2281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6"/>
                </a:solidFill>
              </a:rPr>
              <a:t>name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5572125" y="2212687"/>
            <a:ext cx="5543550" cy="2305050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54290" y="4588953"/>
            <a:ext cx="5179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2"/>
                </a:solidFill>
              </a:rPr>
              <a:t>Variables belonging to struct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4457700" y="4276725"/>
            <a:ext cx="447675" cy="914400"/>
          </a:xfrm>
          <a:prstGeom prst="round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5751" y="2850595"/>
            <a:ext cx="4876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accent5"/>
                </a:solidFill>
              </a:rPr>
              <a:t>Struct definition ends with a semi-colon</a:t>
            </a:r>
          </a:p>
        </p:txBody>
      </p:sp>
    </p:spTree>
    <p:extLst>
      <p:ext uri="{BB962C8B-B14F-4D97-AF65-F5344CB8AC3E}">
        <p14:creationId xmlns:p14="http://schemas.microsoft.com/office/powerpoint/2010/main" val="130914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 animBg="1"/>
      <p:bldP spid="3" grpId="0"/>
      <p:bldP spid="5" grpId="0" animBg="1"/>
      <p:bldP spid="6" grpId="0"/>
      <p:bldP spid="7" grpId="0" animBg="1"/>
      <p:bldP spid="8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5374" y="1123950"/>
            <a:ext cx="1084897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5400" dirty="0"/>
              <a:t> </a:t>
            </a:r>
            <a:r>
              <a:rPr lang="en-US" sz="4800" dirty="0"/>
              <a:t>definitions typically appear at the top of the program.</a:t>
            </a:r>
            <a:endParaRPr 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1095374" y="3171825"/>
            <a:ext cx="10848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>
                <a:solidFill>
                  <a:schemeClr val="accent6"/>
                </a:solidFill>
                <a:cs typeface="Courier New" panose="02070309020205020404" pitchFamily="49" charset="0"/>
              </a:rPr>
              <a:t>after</a:t>
            </a:r>
            <a:r>
              <a:rPr lang="en-US" sz="5400" i="1" dirty="0"/>
              <a:t> </a:t>
            </a:r>
            <a:r>
              <a:rPr lang="en-US" sz="4800" dirty="0"/>
              <a:t>the preprocessor directives,</a:t>
            </a:r>
            <a:endParaRPr lang="en-US" sz="5400" dirty="0"/>
          </a:p>
        </p:txBody>
      </p:sp>
      <p:sp>
        <p:nvSpPr>
          <p:cNvPr id="6" name="TextBox 5"/>
          <p:cNvSpPr txBox="1"/>
          <p:nvPr/>
        </p:nvSpPr>
        <p:spPr>
          <a:xfrm>
            <a:off x="1095374" y="4481037"/>
            <a:ext cx="10848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cs typeface="Courier New" panose="02070309020205020404" pitchFamily="49" charset="0"/>
              </a:rPr>
              <a:t>but </a:t>
            </a:r>
            <a:r>
              <a:rPr lang="en-US" sz="5400" b="1" i="1" dirty="0">
                <a:solidFill>
                  <a:schemeClr val="accent6"/>
                </a:solidFill>
                <a:cs typeface="Courier New" panose="02070309020205020404" pitchFamily="49" charset="0"/>
              </a:rPr>
              <a:t>before</a:t>
            </a:r>
            <a:r>
              <a:rPr lang="en-US" sz="5400" i="1" dirty="0"/>
              <a:t> </a:t>
            </a:r>
            <a:r>
              <a:rPr lang="en-US" sz="4800" dirty="0"/>
              <a:t>function definitions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7761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751" y="1323975"/>
            <a:ext cx="3590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ball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char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style[10];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radius;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weight;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28751" y="379154"/>
            <a:ext cx="3590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math.h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751" y="4768096"/>
            <a:ext cx="35909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main()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ight Brace 6"/>
          <p:cNvSpPr/>
          <p:nvPr/>
        </p:nvSpPr>
        <p:spPr>
          <a:xfrm>
            <a:off x="5019676" y="379154"/>
            <a:ext cx="533400" cy="830997"/>
          </a:xfrm>
          <a:prstGeom prst="righ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91225" y="502264"/>
            <a:ext cx="4324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Preprocessor directives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5019676" y="1362551"/>
            <a:ext cx="533400" cy="2269748"/>
          </a:xfrm>
          <a:prstGeom prst="righ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91225" y="2185749"/>
            <a:ext cx="4324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Structure definitions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8751" y="3784699"/>
            <a:ext cx="3590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x);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</p:txBody>
      </p:sp>
      <p:sp>
        <p:nvSpPr>
          <p:cNvPr id="13" name="Right Brace 12"/>
          <p:cNvSpPr/>
          <p:nvPr/>
        </p:nvSpPr>
        <p:spPr>
          <a:xfrm>
            <a:off x="5019676" y="3784699"/>
            <a:ext cx="533400" cy="830997"/>
          </a:xfrm>
          <a:prstGeom prst="righ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91225" y="3907809"/>
            <a:ext cx="5962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</a:rPr>
              <a:t>Function prototypes/definitions</a:t>
            </a:r>
          </a:p>
        </p:txBody>
      </p:sp>
      <p:sp>
        <p:nvSpPr>
          <p:cNvPr id="15" name="Right Brace 14"/>
          <p:cNvSpPr/>
          <p:nvPr/>
        </p:nvSpPr>
        <p:spPr>
          <a:xfrm>
            <a:off x="5019676" y="4768096"/>
            <a:ext cx="533400" cy="1569660"/>
          </a:xfrm>
          <a:prstGeom prst="rightBrac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991225" y="5260538"/>
            <a:ext cx="4324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main function</a:t>
            </a:r>
          </a:p>
        </p:txBody>
      </p:sp>
    </p:spTree>
    <p:extLst>
      <p:ext uri="{BB962C8B-B14F-4D97-AF65-F5344CB8AC3E}">
        <p14:creationId xmlns:p14="http://schemas.microsoft.com/office/powerpoint/2010/main" val="359067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  <p:bldP spid="10" grpId="0" animBg="1"/>
      <p:bldP spid="11" grpId="0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488553">
            <a:off x="7067548" y="581025"/>
            <a:ext cx="4505325" cy="1446550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4400" dirty="0"/>
              <a:t> variable declaration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3451" y="456575"/>
            <a:ext cx="435292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ball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char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style[10];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radius;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weight;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38325" y="4305300"/>
            <a:ext cx="7191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ball b1, b2, b3, b[50];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933451" y="456575"/>
            <a:ext cx="2533649" cy="5054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/>
          <p:cNvSpPr/>
          <p:nvPr/>
        </p:nvSpPr>
        <p:spPr>
          <a:xfrm>
            <a:off x="1847850" y="4314185"/>
            <a:ext cx="2505075" cy="5054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357811" y="3937933"/>
            <a:ext cx="390525" cy="2171700"/>
          </a:xfrm>
          <a:prstGeom prst="righ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02753" y="5438522"/>
            <a:ext cx="510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Declare individually</a:t>
            </a:r>
          </a:p>
        </p:txBody>
      </p:sp>
      <p:sp>
        <p:nvSpPr>
          <p:cNvPr id="11" name="Oval 10"/>
          <p:cNvSpPr/>
          <p:nvPr/>
        </p:nvSpPr>
        <p:spPr>
          <a:xfrm>
            <a:off x="6819899" y="4200525"/>
            <a:ext cx="1504951" cy="733425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54052" y="4212967"/>
            <a:ext cx="3284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Or as an array</a:t>
            </a:r>
          </a:p>
        </p:txBody>
      </p:sp>
    </p:spTree>
    <p:extLst>
      <p:ext uri="{BB962C8B-B14F-4D97-AF65-F5344CB8AC3E}">
        <p14:creationId xmlns:p14="http://schemas.microsoft.com/office/powerpoint/2010/main" val="141829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0" grpId="0"/>
      <p:bldP spid="11" grpId="0" animBg="1"/>
      <p:bldP spid="12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488553">
            <a:off x="6899153" y="608859"/>
            <a:ext cx="4852035" cy="1446550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Accessing </a:t>
            </a:r>
            <a:r>
              <a:rPr lang="en-US" sz="4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4400" dirty="0"/>
              <a:t> members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3451" y="456575"/>
            <a:ext cx="435292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ball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char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style[10];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radius;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weight;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85925" y="4067175"/>
            <a:ext cx="66198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ball b1;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b1.radius = 4.6;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b1.weight = 22.1;</a:t>
            </a:r>
          </a:p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(b1.style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“Wilson”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7" name="Oval 6"/>
          <p:cNvSpPr/>
          <p:nvPr/>
        </p:nvSpPr>
        <p:spPr>
          <a:xfrm>
            <a:off x="1924050" y="4543425"/>
            <a:ext cx="800100" cy="552450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19800" y="2934176"/>
            <a:ext cx="5286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Use the dot operator to access a </a:t>
            </a:r>
            <a:r>
              <a:rPr lang="en-US" sz="2800" b="1" dirty="0" err="1"/>
              <a:t>struct’s</a:t>
            </a:r>
            <a:r>
              <a:rPr lang="en-US" sz="2800" b="1" dirty="0"/>
              <a:t> individual variables.</a:t>
            </a:r>
          </a:p>
        </p:txBody>
      </p:sp>
      <p:cxnSp>
        <p:nvCxnSpPr>
          <p:cNvPr id="10" name="Straight Arrow Connector 9"/>
          <p:cNvCxnSpPr>
            <a:stCxn id="8" idx="1"/>
            <a:endCxn id="7" idx="7"/>
          </p:cNvCxnSpPr>
          <p:nvPr/>
        </p:nvCxnSpPr>
        <p:spPr>
          <a:xfrm flipH="1">
            <a:off x="2606978" y="3411230"/>
            <a:ext cx="3412822" cy="121309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371850" y="5359182"/>
            <a:ext cx="800100" cy="552450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286759" y="5932111"/>
            <a:ext cx="647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Can also be used within a function call!</a:t>
            </a:r>
          </a:p>
        </p:txBody>
      </p:sp>
    </p:spTree>
    <p:extLst>
      <p:ext uri="{BB962C8B-B14F-4D97-AF65-F5344CB8AC3E}">
        <p14:creationId xmlns:p14="http://schemas.microsoft.com/office/powerpoint/2010/main" val="67540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  <p:bldP spid="8" grpId="0"/>
      <p:bldP spid="11" grpId="0" animBg="1"/>
      <p:bldP spid="12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519065">
            <a:off x="6888705" y="588912"/>
            <a:ext cx="5035234" cy="769441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Arrays of </a:t>
            </a:r>
            <a:r>
              <a:rPr lang="en-US" sz="4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structs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809626" y="58341"/>
            <a:ext cx="4352924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ball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char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style[10];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radius;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weight;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7325" y="3695700"/>
            <a:ext cx="66198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ball b[50]; </a:t>
            </a: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50;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b[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].radius = 0.0;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b[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].weight = 0.0;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ight Brace 6"/>
          <p:cNvSpPr/>
          <p:nvPr/>
        </p:nvSpPr>
        <p:spPr>
          <a:xfrm>
            <a:off x="7181849" y="4588977"/>
            <a:ext cx="619125" cy="1543050"/>
          </a:xfrm>
          <a:prstGeom prst="righ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24825" y="4821893"/>
            <a:ext cx="33711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Initialize radius and weight to 0.0</a:t>
            </a:r>
          </a:p>
        </p:txBody>
      </p:sp>
    </p:spTree>
    <p:extLst>
      <p:ext uri="{BB962C8B-B14F-4D97-AF65-F5344CB8AC3E}">
        <p14:creationId xmlns:p14="http://schemas.microsoft.com/office/powerpoint/2010/main" val="1057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  <p:bldP spid="8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488553">
            <a:off x="7937296" y="510692"/>
            <a:ext cx="3915662" cy="1446550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  <a:r>
              <a:rPr lang="en-US" sz="4400" dirty="0"/>
              <a:t> assignment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4375" y="2125435"/>
            <a:ext cx="7029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struct1 = struct2</a:t>
            </a:r>
          </a:p>
        </p:txBody>
      </p:sp>
      <p:sp>
        <p:nvSpPr>
          <p:cNvPr id="7" name="Oval 6"/>
          <p:cNvSpPr/>
          <p:nvPr/>
        </p:nvSpPr>
        <p:spPr>
          <a:xfrm>
            <a:off x="3714750" y="2154010"/>
            <a:ext cx="1038225" cy="724623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95550" y="2896807"/>
            <a:ext cx="687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/>
                </a:solidFill>
              </a:rPr>
              <a:t>Assigns one struct to another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8675" y="4022122"/>
            <a:ext cx="9801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Assuming the </a:t>
            </a:r>
            <a:r>
              <a:rPr lang="en-US" sz="4000" b="1" u="sng" dirty="0"/>
              <a:t>same</a:t>
            </a:r>
            <a:r>
              <a:rPr lang="en-US" sz="4000" b="1" dirty="0"/>
              <a:t> structure type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674" y="5045621"/>
            <a:ext cx="9801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All member variable values are copied!</a:t>
            </a:r>
          </a:p>
        </p:txBody>
      </p:sp>
    </p:spTree>
    <p:extLst>
      <p:ext uri="{BB962C8B-B14F-4D97-AF65-F5344CB8AC3E}">
        <p14:creationId xmlns:p14="http://schemas.microsoft.com/office/powerpoint/2010/main" val="281686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74700" y="1856563"/>
            <a:ext cx="91215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x, *p1;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p1 = &amp;x;</a:t>
            </a: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“Please enter an integer: 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“%d”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p1); </a:t>
            </a:r>
            <a:r>
              <a:rPr lang="en-US" sz="3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Missing &amp; */</a:t>
            </a:r>
          </a:p>
          <a:p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“x = %d\n"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x);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02235" y="492545"/>
            <a:ext cx="8305794" cy="1015663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cs typeface="Courier New" panose="02070309020205020404" pitchFamily="49" charset="0"/>
              </a:rPr>
              <a:t>Is this OK?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105" y="5251906"/>
            <a:ext cx="11232777" cy="76944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cs typeface="Courier New" panose="02070309020205020404" pitchFamily="49" charset="0"/>
              </a:rPr>
              <a:t>Yes! </a:t>
            </a:r>
            <a:r>
              <a:rPr lang="en-US" sz="4400" dirty="0" err="1">
                <a:cs typeface="Courier New" panose="02070309020205020404" pitchFamily="49" charset="0"/>
              </a:rPr>
              <a:t>scanf</a:t>
            </a:r>
            <a:r>
              <a:rPr lang="en-US" sz="4400" dirty="0">
                <a:cs typeface="Courier New" panose="02070309020205020404" pitchFamily="49" charset="0"/>
              </a:rPr>
              <a:t> needs an address, p1 is an address</a:t>
            </a:r>
          </a:p>
        </p:txBody>
      </p:sp>
    </p:spTree>
    <p:extLst>
      <p:ext uri="{BB962C8B-B14F-4D97-AF65-F5344CB8AC3E}">
        <p14:creationId xmlns:p14="http://schemas.microsoft.com/office/powerpoint/2010/main" val="282495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151" y="1580525"/>
            <a:ext cx="77247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BirthdayInfo</a:t>
            </a:r>
            <a:endParaRPr lang="en-US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3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3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year;</a:t>
            </a:r>
          </a:p>
          <a:p>
            <a:r>
              <a:rPr lang="en-US" sz="3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3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month;</a:t>
            </a:r>
          </a:p>
          <a:p>
            <a:r>
              <a:rPr lang="en-US" sz="3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3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day;</a:t>
            </a:r>
          </a:p>
          <a:p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3592117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0026" y="208925"/>
            <a:ext cx="3762374" cy="23083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BirthdayInfo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year;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month;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day;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95826" y="208925"/>
            <a:ext cx="7134224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struct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BirthdayInfo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x, y;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x.year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= 1975;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x.month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x.day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= 15;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y.year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= 2008;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y.month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12;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y.day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= 2;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y = x;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“%d/%d/%d\n”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y.year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y.month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y.day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5495925" y="1619250"/>
            <a:ext cx="3552825" cy="141922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/>
          <p:cNvSpPr/>
          <p:nvPr/>
        </p:nvSpPr>
        <p:spPr>
          <a:xfrm>
            <a:off x="5495924" y="3105150"/>
            <a:ext cx="3552825" cy="14192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4875610" y="4808994"/>
            <a:ext cx="703660" cy="1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66725" y="4116496"/>
            <a:ext cx="4408885" cy="1384995"/>
          </a:xfrm>
          <a:prstGeom prst="rect">
            <a:avLst/>
          </a:prstGeom>
          <a:ln w="571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y.year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x.year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y.month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x.month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y.day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x.day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6654" y="5501491"/>
            <a:ext cx="3629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</a:rPr>
              <a:t>equivalent</a:t>
            </a:r>
          </a:p>
        </p:txBody>
      </p:sp>
    </p:spTree>
    <p:extLst>
      <p:ext uri="{BB962C8B-B14F-4D97-AF65-F5344CB8AC3E}">
        <p14:creationId xmlns:p14="http://schemas.microsoft.com/office/powerpoint/2010/main" val="144402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  <p:bldP spid="10" grpId="0" animBg="1"/>
      <p:bldP spid="15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0026" y="208925"/>
            <a:ext cx="3762374" cy="23083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BirthdayInfo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year;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month;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day;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95826" y="208925"/>
            <a:ext cx="7134224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struct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BirthdayInfo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x, y;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x.year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= 1975;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x.month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x.day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= 15;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y.year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= 2008;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y.month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12;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y.day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= 2;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y = x;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“%d/%d/%d\n”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y.year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y.month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y.day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5495925" y="1619250"/>
            <a:ext cx="3552825" cy="141922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/>
          <p:cNvSpPr/>
          <p:nvPr/>
        </p:nvSpPr>
        <p:spPr>
          <a:xfrm>
            <a:off x="5495924" y="3105150"/>
            <a:ext cx="3552825" cy="141922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00026" y="3238500"/>
            <a:ext cx="4810125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</a:rPr>
              <a:t>  Console</a:t>
            </a:r>
          </a:p>
          <a:p>
            <a:r>
              <a:rPr lang="en-US" sz="4800" dirty="0"/>
              <a:t>	</a:t>
            </a:r>
            <a:r>
              <a:rPr lang="en-US" sz="4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1975/8/15</a:t>
            </a:r>
          </a:p>
        </p:txBody>
      </p:sp>
    </p:spTree>
    <p:extLst>
      <p:ext uri="{BB962C8B-B14F-4D97-AF65-F5344CB8AC3E}">
        <p14:creationId xmlns:p14="http://schemas.microsoft.com/office/powerpoint/2010/main" val="144602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8550"/>
            <a:ext cx="10515600" cy="3159125"/>
          </a:xfrm>
        </p:spPr>
        <p:txBody>
          <a:bodyPr>
            <a:normAutofit/>
          </a:bodyPr>
          <a:lstStyle/>
          <a:p>
            <a:pPr algn="ctr"/>
            <a:r>
              <a:rPr lang="en-US" sz="115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</a:p>
        </p:txBody>
      </p:sp>
    </p:spTree>
    <p:extLst>
      <p:ext uri="{BB962C8B-B14F-4D97-AF65-F5344CB8AC3E}">
        <p14:creationId xmlns:p14="http://schemas.microsoft.com/office/powerpoint/2010/main" val="3898820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5875" y="687706"/>
            <a:ext cx="10172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Used to create an </a:t>
            </a:r>
            <a:r>
              <a:rPr lang="en-US" sz="4000" b="1" i="1" u="sng" dirty="0">
                <a:solidFill>
                  <a:schemeClr val="accent6"/>
                </a:solidFill>
              </a:rPr>
              <a:t>alias</a:t>
            </a:r>
            <a:r>
              <a:rPr lang="en-US" sz="4000" b="1" dirty="0"/>
              <a:t> for an existing type: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85875" y="1904375"/>
            <a:ext cx="713422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integer;</a:t>
            </a:r>
          </a:p>
          <a:p>
            <a:endParaRPr lang="en-US" sz="12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 x, y, z;</a:t>
            </a: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1;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y = 2;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z = x + y;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2085975" y="3962400"/>
            <a:ext cx="3790950" cy="18859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58025" y="2209800"/>
            <a:ext cx="3943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Create “integer” alias for type </a:t>
            </a:r>
            <a:r>
              <a:rPr lang="en-US" sz="4000" b="1" dirty="0" err="1"/>
              <a:t>int</a:t>
            </a:r>
            <a:endParaRPr lang="en-US" sz="4000" b="1" dirty="0"/>
          </a:p>
        </p:txBody>
      </p:sp>
      <p:sp>
        <p:nvSpPr>
          <p:cNvPr id="14" name="Arc 13"/>
          <p:cNvSpPr/>
          <p:nvPr/>
        </p:nvSpPr>
        <p:spPr>
          <a:xfrm>
            <a:off x="5086351" y="1807250"/>
            <a:ext cx="4943474" cy="2266950"/>
          </a:xfrm>
          <a:prstGeom prst="arc">
            <a:avLst>
              <a:gd name="adj1" fmla="val 11339233"/>
              <a:gd name="adj2" fmla="val 20679307"/>
            </a:avLst>
          </a:prstGeom>
          <a:ln w="5715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 flipV="1">
            <a:off x="3314701" y="1492717"/>
            <a:ext cx="7810500" cy="2383958"/>
          </a:xfrm>
          <a:prstGeom prst="arc">
            <a:avLst>
              <a:gd name="adj1" fmla="val 11070469"/>
              <a:gd name="adj2" fmla="val 20736104"/>
            </a:avLst>
          </a:prstGeom>
          <a:ln w="5715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248400" y="4603491"/>
            <a:ext cx="556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US" sz="3200" b="1" dirty="0"/>
              <a:t> can now be used as a type! It is exactly the same as </a:t>
            </a:r>
            <a:r>
              <a:rPr lang="en-US" sz="32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200" b="1" dirty="0"/>
              <a:t>, except for the name.</a:t>
            </a:r>
          </a:p>
        </p:txBody>
      </p:sp>
    </p:spTree>
    <p:extLst>
      <p:ext uri="{BB962C8B-B14F-4D97-AF65-F5344CB8AC3E}">
        <p14:creationId xmlns:p14="http://schemas.microsoft.com/office/powerpoint/2010/main" val="405523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animBg="1"/>
      <p:bldP spid="13" grpId="0"/>
      <p:bldP spid="14" grpId="0" animBg="1"/>
      <p:bldP spid="15" grpId="0" animBg="1"/>
      <p:bldP spid="16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b="1" dirty="0"/>
              <a:t> is useful when defining structures: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3551" y="2504450"/>
            <a:ext cx="61245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 struct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ball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char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style[10];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radius;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weight;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ball;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609975" y="2419350"/>
            <a:ext cx="3067050" cy="762000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29425" y="2446407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Original struct name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98093" y="4891400"/>
            <a:ext cx="4595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/>
                </a:solidFill>
              </a:rPr>
              <a:t>New alias of struct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2095500" y="4891400"/>
            <a:ext cx="1552575" cy="702588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0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8" grpId="0"/>
      <p:bldP spid="9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b="1" dirty="0"/>
              <a:t> is useful when defining structures: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475875"/>
            <a:ext cx="4495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 struct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ball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char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style[10];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radius;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weight;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ball;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38825" y="2465725"/>
            <a:ext cx="536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Now, instead of declaring: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38825" y="3172063"/>
            <a:ext cx="590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ball b1, b2, b3;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38825" y="3878401"/>
            <a:ext cx="536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We can simply declare: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38825" y="4584739"/>
            <a:ext cx="590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ball b1, b2, b3;</a:t>
            </a:r>
          </a:p>
        </p:txBody>
      </p:sp>
    </p:spTree>
    <p:extLst>
      <p:ext uri="{BB962C8B-B14F-4D97-AF65-F5344CB8AC3E}">
        <p14:creationId xmlns:p14="http://schemas.microsoft.com/office/powerpoint/2010/main" val="213832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0" grpId="0"/>
      <p:bldP spid="11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3037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+mn-lt"/>
                <a:cs typeface="Courier New" panose="02070309020205020404" pitchFamily="49" charset="0"/>
              </a:rPr>
              <a:t>The alias can be completely different from the 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b="1" dirty="0">
                <a:latin typeface="+mn-lt"/>
                <a:cs typeface="Courier New" panose="02070309020205020404" pitchFamily="49" charset="0"/>
              </a:rPr>
              <a:t> name:</a:t>
            </a:r>
            <a:endParaRPr lang="en-US" b="1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637800"/>
            <a:ext cx="4495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 struct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ball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char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style[10];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radius;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weight;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basketball;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2524125" y="2543175"/>
            <a:ext cx="2638425" cy="67627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/>
          <p:cNvSpPr/>
          <p:nvPr/>
        </p:nvSpPr>
        <p:spPr>
          <a:xfrm>
            <a:off x="1166812" y="4743450"/>
            <a:ext cx="2695575" cy="619006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819775" y="2637800"/>
            <a:ext cx="536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Declaration: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19775" y="3344138"/>
            <a:ext cx="590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basketball b1, b2, b3;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19775" y="3928913"/>
            <a:ext cx="536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Can still declare: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19775" y="4635251"/>
            <a:ext cx="590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ball a, b, c;</a:t>
            </a:r>
          </a:p>
        </p:txBody>
      </p:sp>
    </p:spTree>
    <p:extLst>
      <p:ext uri="{BB962C8B-B14F-4D97-AF65-F5344CB8AC3E}">
        <p14:creationId xmlns:p14="http://schemas.microsoft.com/office/powerpoint/2010/main" val="184694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/>
      <p:bldP spid="13" grpId="0"/>
      <p:bldP spid="14" grpId="0"/>
      <p:bldP spid="15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8676" y="275600"/>
            <a:ext cx="612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 struct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ball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char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style[10];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radius;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weight;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basketball;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8676" y="3142625"/>
            <a:ext cx="914399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basketball b1, b2;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“What is the radius?”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&amp;b1.radius);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	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1666875" y="4988540"/>
            <a:ext cx="6115050" cy="602635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00675" y="2447776"/>
            <a:ext cx="6276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Can read values directly into a </a:t>
            </a:r>
            <a:r>
              <a:rPr lang="en-US" sz="3600" b="1" dirty="0" err="1"/>
              <a:t>struct’s</a:t>
            </a:r>
            <a:r>
              <a:rPr lang="en-US" sz="3600" b="1" dirty="0"/>
              <a:t> member variables.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514975" y="3648105"/>
            <a:ext cx="476250" cy="1264235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55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640050">
            <a:off x="7791450" y="542924"/>
            <a:ext cx="3971925" cy="1609725"/>
          </a:xfrm>
          <a:ln w="76200">
            <a:solidFill>
              <a:schemeClr val="accent5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+mn-lt"/>
              </a:rPr>
              <a:t>Declare and Initialize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2951" y="332750"/>
            <a:ext cx="6124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 struct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ball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char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style[10];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radius;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weight;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basketball;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2951" y="2942600"/>
            <a:ext cx="1062989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basketball b1 = {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“Wilson”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3.4, 6.8};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	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 rot="21409557">
            <a:off x="2600326" y="5290840"/>
            <a:ext cx="8953500" cy="70788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Order must match structure definition</a:t>
            </a:r>
          </a:p>
        </p:txBody>
      </p:sp>
    </p:spTree>
    <p:extLst>
      <p:ext uri="{BB962C8B-B14F-4D97-AF65-F5344CB8AC3E}">
        <p14:creationId xmlns:p14="http://schemas.microsoft.com/office/powerpoint/2010/main" val="320118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oing it wro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79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-900000">
            <a:off x="2365534" y="3525663"/>
            <a:ext cx="9502308" cy="1862048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</a:rPr>
              <a:t>Spot the </a:t>
            </a:r>
            <a:r>
              <a:rPr lang="en-US" sz="11500" b="1" dirty="0">
                <a:solidFill>
                  <a:srgbClr val="FF0000"/>
                </a:solidFill>
              </a:rPr>
              <a:t>error</a:t>
            </a:r>
          </a:p>
        </p:txBody>
      </p:sp>
      <p:sp>
        <p:nvSpPr>
          <p:cNvPr id="5" name="TextBox 4"/>
          <p:cNvSpPr txBox="1"/>
          <p:nvPr/>
        </p:nvSpPr>
        <p:spPr>
          <a:xfrm rot="420000">
            <a:off x="739662" y="2899777"/>
            <a:ext cx="9502308" cy="1862048"/>
          </a:xfrm>
          <a:prstGeom prst="rect">
            <a:avLst/>
          </a:prstGeom>
          <a:solidFill>
            <a:schemeClr val="tx1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</a:rPr>
              <a:t>Pointer edition</a:t>
            </a:r>
            <a:endParaRPr lang="en-US" sz="1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83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Structures + Functions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4425" y="1952625"/>
            <a:ext cx="9725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Structures passed as input to a function are </a:t>
            </a:r>
            <a:r>
              <a:rPr lang="en-US" sz="3600" b="1" u="sng" dirty="0">
                <a:solidFill>
                  <a:schemeClr val="accent6"/>
                </a:solidFill>
              </a:rPr>
              <a:t>COPIED</a:t>
            </a:r>
            <a:r>
              <a:rPr lang="en-US" sz="3600" dirty="0"/>
              <a:t> into the corresponding function parameter. All member variables are copied as well.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850" y="4533900"/>
            <a:ext cx="11544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This is </a:t>
            </a:r>
            <a:r>
              <a:rPr lang="en-US" sz="3600" b="1" u="sng" dirty="0">
                <a:solidFill>
                  <a:srgbClr val="FF0000"/>
                </a:solidFill>
              </a:rPr>
              <a:t>DIFFERENT</a:t>
            </a:r>
            <a:r>
              <a:rPr lang="en-US" sz="3600" dirty="0"/>
              <a:t> from arrays, which are </a:t>
            </a:r>
            <a:r>
              <a:rPr lang="en-US" sz="3600" b="1" u="sng" dirty="0">
                <a:solidFill>
                  <a:srgbClr val="FF0000"/>
                </a:solidFill>
              </a:rPr>
              <a:t>NOT</a:t>
            </a:r>
            <a:r>
              <a:rPr lang="en-US" sz="3600" dirty="0"/>
              <a:t> copied. Only the base address of the array is copied, not the elements.</a:t>
            </a:r>
          </a:p>
        </p:txBody>
      </p:sp>
    </p:spTree>
    <p:extLst>
      <p:ext uri="{BB962C8B-B14F-4D97-AF65-F5344CB8AC3E}">
        <p14:creationId xmlns:p14="http://schemas.microsoft.com/office/powerpoint/2010/main" val="137713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2951" y="256550"/>
            <a:ext cx="61245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 struct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ball 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char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style[10];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radius;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weight;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basketball;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2951" y="3418850"/>
            <a:ext cx="90773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printElements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(basketball b)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“Style:  %s\n”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b.style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“Radius: %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b.radius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“Weight: %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b.weight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81613" y="851386"/>
            <a:ext cx="64008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3600" b="1" dirty="0"/>
              <a:t> ball is defined and given an alias </a:t>
            </a:r>
            <a:r>
              <a:rPr lang="en-US" sz="3600" b="1" i="1" u="sng" dirty="0">
                <a:solidFill>
                  <a:schemeClr val="accent6"/>
                </a:solidFill>
              </a:rPr>
              <a:t>before</a:t>
            </a:r>
            <a:r>
              <a:rPr lang="en-US" sz="3600" b="1" dirty="0"/>
              <a:t> the function </a:t>
            </a:r>
            <a:r>
              <a:rPr lang="en-US" sz="3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printElements</a:t>
            </a:r>
            <a:endParaRPr lang="en-US" sz="36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13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2451" y="332750"/>
            <a:ext cx="41243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 struct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ball 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char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style[10];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radius;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weight;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basketball;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57750" y="332750"/>
            <a:ext cx="7029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printElements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(basketball b)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“Style:  %s\n”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b.style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“Radius: %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b.radius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“Weight: %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b.weight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2451" y="3066425"/>
            <a:ext cx="106298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basketball b1 = {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“Wilson”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11.4, 212.8};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printElements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(b1);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	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Oval 6"/>
          <p:cNvSpPr/>
          <p:nvPr/>
        </p:nvSpPr>
        <p:spPr>
          <a:xfrm>
            <a:off x="4267200" y="4486275"/>
            <a:ext cx="971550" cy="695325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/>
          <p:cNvSpPr/>
          <p:nvPr/>
        </p:nvSpPr>
        <p:spPr>
          <a:xfrm>
            <a:off x="3952875" y="-279975"/>
            <a:ext cx="7600949" cy="6267450"/>
          </a:xfrm>
          <a:prstGeom prst="arc">
            <a:avLst>
              <a:gd name="adj1" fmla="val 19373807"/>
              <a:gd name="adj2" fmla="val 8414771"/>
            </a:avLst>
          </a:prstGeom>
          <a:ln w="762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10224" y="2404705"/>
            <a:ext cx="55721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b1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4000" b="1" dirty="0">
                <a:solidFill>
                  <a:schemeClr val="accent6"/>
                </a:solidFill>
              </a:rPr>
              <a:t>and its member values are copied into </a:t>
            </a:r>
            <a:r>
              <a:rPr lang="en-US" sz="4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6160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  <p:bldP spid="8" grpId="0" animBg="1"/>
      <p:bldP spid="9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75" y="993775"/>
            <a:ext cx="113919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>
                <a:latin typeface="+mn-lt"/>
              </a:rPr>
              <a:t>Create a user-defined function that does the following: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7" y="2044700"/>
            <a:ext cx="10620375" cy="1889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Takes in two basketball structs as arguments, and compares the radius and the weight. The returns 1 if they are the same, and 0 if they are different.</a:t>
            </a:r>
          </a:p>
        </p:txBody>
      </p:sp>
    </p:spTree>
    <p:extLst>
      <p:ext uri="{BB962C8B-B14F-4D97-AF65-F5344CB8AC3E}">
        <p14:creationId xmlns:p14="http://schemas.microsoft.com/office/powerpoint/2010/main" val="111201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250" y="1304300"/>
            <a:ext cx="113442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comp(basketball b1, basketball b2)</a:t>
            </a:r>
          </a:p>
          <a:p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endParaRPr lang="en-US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295400" y="2451438"/>
            <a:ext cx="105251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isEqual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isEqual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(b1.radius == b2.radius) &amp;&amp;</a:t>
            </a:r>
          </a:p>
          <a:p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(b1.weight == b2.weight);</a:t>
            </a:r>
          </a:p>
          <a:p>
            <a:endParaRPr lang="en-US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isEqual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6" name="Oval 5"/>
          <p:cNvSpPr/>
          <p:nvPr/>
        </p:nvSpPr>
        <p:spPr>
          <a:xfrm>
            <a:off x="2790825" y="1152525"/>
            <a:ext cx="4019550" cy="962025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91350" y="1152524"/>
            <a:ext cx="4019550" cy="962025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86037" y="344625"/>
            <a:ext cx="9234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6"/>
                </a:solidFill>
              </a:rPr>
              <a:t>Two basketball structs as input arguments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3962400" y="3409950"/>
            <a:ext cx="7943850" cy="147637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77000" y="4972749"/>
            <a:ext cx="47815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What is the output of a logical expression?</a:t>
            </a:r>
          </a:p>
        </p:txBody>
      </p:sp>
    </p:spTree>
    <p:extLst>
      <p:ext uri="{BB962C8B-B14F-4D97-AF65-F5344CB8AC3E}">
        <p14:creationId xmlns:p14="http://schemas.microsoft.com/office/powerpoint/2010/main" val="1598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 animBg="1"/>
      <p:bldP spid="7" grpId="0" animBg="1"/>
      <p:bldP spid="8" grpId="0"/>
      <p:bldP spid="9" grpId="0" animBg="1"/>
      <p:bldP spid="10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1" y="142250"/>
            <a:ext cx="11210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comp(basketball b1, basketball b2)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isEqual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isEqual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(b1.radius == b2.radius) &amp;&amp; (b1.weight == b2.weight);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return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isEqual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1" y="2209175"/>
            <a:ext cx="106298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basketball b1 = {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“Wilson”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11.4, 212.8};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basketball b2 = {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“Spalding”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11.4, 212.8};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(comp(b1, b2))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“b1 and b2 are the same!\n”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“b1 and b2 are NOT the same!\n”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	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4146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75" y="993775"/>
            <a:ext cx="113919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>
                <a:latin typeface="+mn-lt"/>
              </a:rPr>
              <a:t>Create a user-defined function that does the following: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7" y="2044700"/>
            <a:ext cx="10620375" cy="1889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Takes in zero arguments, and returns a </a:t>
            </a:r>
            <a:r>
              <a:rPr lang="en-US" sz="3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basketball</a:t>
            </a:r>
            <a:r>
              <a:rPr lang="en-US" sz="3600" dirty="0"/>
              <a:t> struct. The function will ask the user to enter values for each of </a:t>
            </a:r>
            <a:r>
              <a:rPr lang="en-US" sz="3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basketball</a:t>
            </a:r>
            <a:r>
              <a:rPr lang="en-US" sz="3600" dirty="0"/>
              <a:t>’s member variables.</a:t>
            </a:r>
          </a:p>
        </p:txBody>
      </p:sp>
    </p:spTree>
    <p:extLst>
      <p:ext uri="{BB962C8B-B14F-4D97-AF65-F5344CB8AC3E}">
        <p14:creationId xmlns:p14="http://schemas.microsoft.com/office/powerpoint/2010/main" val="29667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1" y="1285250"/>
            <a:ext cx="994409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basketball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readElements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Oval 4"/>
          <p:cNvSpPr/>
          <p:nvPr/>
        </p:nvSpPr>
        <p:spPr>
          <a:xfrm>
            <a:off x="333375" y="1218575"/>
            <a:ext cx="2857500" cy="734050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85875" y="2275538"/>
            <a:ext cx="954405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basketball b;</a:t>
            </a:r>
          </a:p>
          <a:p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“Enter the style: 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“%s”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b.style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“Enter the radius: 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&amp;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b.radius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“Enter the weight: 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</a:t>
            </a:r>
            <a:r>
              <a:rPr lang="en-US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&amp;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b.weight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1" y="538906"/>
            <a:ext cx="620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basketball</a:t>
            </a:r>
            <a:r>
              <a:rPr lang="en-US" sz="3600" b="1" dirty="0">
                <a:solidFill>
                  <a:schemeClr val="accent6"/>
                </a:solidFill>
              </a:rPr>
              <a:t> return type</a:t>
            </a:r>
          </a:p>
        </p:txBody>
      </p:sp>
      <p:sp>
        <p:nvSpPr>
          <p:cNvPr id="8" name="TextBox 7"/>
          <p:cNvSpPr txBox="1"/>
          <p:nvPr/>
        </p:nvSpPr>
        <p:spPr>
          <a:xfrm rot="524141">
            <a:off x="7810501" y="412700"/>
            <a:ext cx="4124324" cy="23083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 struct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ball 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char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style[10];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radius;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weight;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basketball;</a:t>
            </a:r>
          </a:p>
        </p:txBody>
      </p:sp>
    </p:spTree>
    <p:extLst>
      <p:ext uri="{BB962C8B-B14F-4D97-AF65-F5344CB8AC3E}">
        <p14:creationId xmlns:p14="http://schemas.microsoft.com/office/powerpoint/2010/main" val="36707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build="p"/>
      <p:bldP spid="7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9551" y="189875"/>
            <a:ext cx="586739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basketball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readElements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basketball b;</a:t>
            </a:r>
          </a:p>
          <a:p>
            <a:pPr lvl="2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“Enter the style: 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2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“%s”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b.style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2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“Enter the radius: 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2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</a:t>
            </a:r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&amp;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b.radius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2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“Enter the weight: 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2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</a:t>
            </a:r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&amp;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b.weight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2"/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24551" y="189875"/>
            <a:ext cx="59626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printElements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(basketball b)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“Style:  %s\n”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b.style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“Radius: %</a:t>
            </a:r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b.radius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“Weight: %</a:t>
            </a:r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b.weight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806844"/>
            <a:ext cx="106298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basketball b1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readElements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printElements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(b1);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	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2543175" y="3286125"/>
            <a:ext cx="1619250" cy="146685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 flipV="1">
            <a:off x="5067300" y="571500"/>
            <a:ext cx="4543425" cy="457417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0775" y="2573059"/>
            <a:ext cx="5262562" cy="156966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It is possible to return an entire </a:t>
            </a:r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3200" b="1" dirty="0"/>
              <a:t>. </a:t>
            </a:r>
            <a:r>
              <a:rPr lang="en-US" sz="3200" b="1" i="1" dirty="0">
                <a:solidFill>
                  <a:srgbClr val="FF0000"/>
                </a:solidFill>
              </a:rPr>
              <a:t>Unlike</a:t>
            </a:r>
            <a:r>
              <a:rPr lang="en-US" sz="3200" b="1" dirty="0"/>
              <a:t> arrays, </a:t>
            </a:r>
            <a:r>
              <a:rPr lang="en-US" sz="3200" b="1" u="sng" dirty="0">
                <a:solidFill>
                  <a:schemeClr val="accent6"/>
                </a:solidFill>
              </a:rPr>
              <a:t>ALL</a:t>
            </a:r>
            <a:r>
              <a:rPr lang="en-US" sz="3200" b="1" dirty="0"/>
              <a:t> values are copied.</a:t>
            </a:r>
          </a:p>
        </p:txBody>
      </p:sp>
    </p:spTree>
    <p:extLst>
      <p:ext uri="{BB962C8B-B14F-4D97-AF65-F5344CB8AC3E}">
        <p14:creationId xmlns:p14="http://schemas.microsoft.com/office/powerpoint/2010/main" val="267677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7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67" y="-1"/>
            <a:ext cx="675006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1092824"/>
            <a:ext cx="7362825" cy="467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6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Variables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003611" y="2365409"/>
            <a:ext cx="8184777" cy="3849268"/>
          </a:xfrm>
        </p:spPr>
        <p:txBody>
          <a:bodyPr>
            <a:normAutofit/>
          </a:bodyPr>
          <a:lstStyle/>
          <a:p>
            <a:r>
              <a:rPr lang="en-US" dirty="0"/>
              <a:t>A variable is a name that refers to a memory location.</a:t>
            </a:r>
          </a:p>
          <a:p>
            <a:r>
              <a:rPr lang="en-US" dirty="0"/>
              <a:t>Variables store data.</a:t>
            </a:r>
          </a:p>
          <a:p>
            <a:r>
              <a:rPr lang="en-US" dirty="0"/>
              <a:t>Three basic types (primitives):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float (or double), char</a:t>
            </a:r>
          </a:p>
          <a:p>
            <a:r>
              <a:rPr lang="en-US" dirty="0">
                <a:cs typeface="Courier New" panose="02070309020205020404" pitchFamily="49" charset="0"/>
              </a:rPr>
              <a:t>Variables must be declared prior to usage</a:t>
            </a:r>
          </a:p>
        </p:txBody>
      </p:sp>
      <p:sp>
        <p:nvSpPr>
          <p:cNvPr id="6" name="Oval 5"/>
          <p:cNvSpPr/>
          <p:nvPr/>
        </p:nvSpPr>
        <p:spPr>
          <a:xfrm>
            <a:off x="7361385" y="2299854"/>
            <a:ext cx="2863272" cy="646545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32912" y="2835565"/>
            <a:ext cx="1870361" cy="586508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4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34" t="10340" r="33099" b="11267"/>
          <a:stretch/>
        </p:blipFill>
        <p:spPr>
          <a:xfrm>
            <a:off x="544945" y="443345"/>
            <a:ext cx="6197601" cy="5865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809" y="4382036"/>
            <a:ext cx="1973400" cy="19264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717963" y="3349808"/>
            <a:ext cx="2115127" cy="52322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39491" y="3207471"/>
            <a:ext cx="3731491" cy="523220"/>
          </a:xfrm>
          <a:prstGeom prst="rect">
            <a:avLst/>
          </a:prstGeom>
          <a:solidFill>
            <a:schemeClr val="tx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Pointer </a:t>
            </a:r>
            <a:r>
              <a:rPr lang="en-US" sz="2800" b="1" dirty="0">
                <a:solidFill>
                  <a:srgbClr val="FF0000"/>
                </a:solidFill>
              </a:rPr>
              <a:t>not</a:t>
            </a:r>
            <a:r>
              <a:rPr lang="en-US" sz="2800" b="1" dirty="0">
                <a:solidFill>
                  <a:schemeClr val="bg1"/>
                </a:solidFill>
              </a:rPr>
              <a:t> initialized</a:t>
            </a:r>
          </a:p>
        </p:txBody>
      </p:sp>
      <p:sp>
        <p:nvSpPr>
          <p:cNvPr id="8" name="Oval 7"/>
          <p:cNvSpPr/>
          <p:nvPr/>
        </p:nvSpPr>
        <p:spPr>
          <a:xfrm>
            <a:off x="1717963" y="3788536"/>
            <a:ext cx="2521528" cy="52322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0547" y="4488875"/>
            <a:ext cx="5557030" cy="523220"/>
          </a:xfrm>
          <a:prstGeom prst="rect">
            <a:avLst/>
          </a:prstGeom>
          <a:solidFill>
            <a:schemeClr val="tx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Primitives cannot be dereferenced</a:t>
            </a:r>
          </a:p>
        </p:txBody>
      </p:sp>
    </p:spTree>
    <p:extLst>
      <p:ext uri="{BB962C8B-B14F-4D97-AF65-F5344CB8AC3E}">
        <p14:creationId xmlns:p14="http://schemas.microsoft.com/office/powerpoint/2010/main" val="147709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1100" y="1600200"/>
            <a:ext cx="98393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/>
              <a:t>So far so good?</a:t>
            </a:r>
          </a:p>
        </p:txBody>
      </p:sp>
    </p:spTree>
    <p:extLst>
      <p:ext uri="{BB962C8B-B14F-4D97-AF65-F5344CB8AC3E}">
        <p14:creationId xmlns:p14="http://schemas.microsoft.com/office/powerpoint/2010/main" val="8785063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1226359">
            <a:off x="183589" y="317369"/>
            <a:ext cx="2981800" cy="83099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Consider: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4490" y="1450757"/>
            <a:ext cx="3059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foo {</a:t>
            </a: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a, b;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6362" y="158096"/>
            <a:ext cx="70723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swap(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foo input)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input.a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input.a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input.b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input.b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3926" y="3073271"/>
            <a:ext cx="106298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foo f1 = {1, 2};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“Before swap: %d %d”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f1.a, f1.b); 	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swap(f1);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“After swap: %d %d”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f1.a, f1.b);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	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882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7" grpId="0" build="p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1987" y="196196"/>
            <a:ext cx="70723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swap(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foo input)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input.a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input.a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input.b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input.b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1987" y="2987546"/>
            <a:ext cx="106298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foo f1 = {1, 2};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“Before swap: %d %d”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f1.a, f1.b); 	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swap(f1);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“After swap:  %d %d”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f1.a, f1.b);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	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43675" y="1211858"/>
            <a:ext cx="5000625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accent6"/>
                </a:solidFill>
              </a:rPr>
              <a:t> What is the output?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3675" y="1858189"/>
            <a:ext cx="5000625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Before swap: 1 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43675" y="2504520"/>
            <a:ext cx="5000625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After swap:  1 2</a:t>
            </a:r>
          </a:p>
        </p:txBody>
      </p:sp>
      <p:sp>
        <p:nvSpPr>
          <p:cNvPr id="3" name="Oval 2"/>
          <p:cNvSpPr/>
          <p:nvPr/>
        </p:nvSpPr>
        <p:spPr>
          <a:xfrm>
            <a:off x="10346532" y="2504519"/>
            <a:ext cx="1071561" cy="64633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48862" y="3161531"/>
            <a:ext cx="186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Why?</a:t>
            </a:r>
          </a:p>
        </p:txBody>
      </p:sp>
      <p:sp>
        <p:nvSpPr>
          <p:cNvPr id="4" name="Oval 3"/>
          <p:cNvSpPr/>
          <p:nvPr/>
        </p:nvSpPr>
        <p:spPr>
          <a:xfrm>
            <a:off x="2486025" y="4648200"/>
            <a:ext cx="981075" cy="62865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4" idx="7"/>
          </p:cNvCxnSpPr>
          <p:nvPr/>
        </p:nvCxnSpPr>
        <p:spPr>
          <a:xfrm flipV="1">
            <a:off x="3323425" y="723900"/>
            <a:ext cx="2286800" cy="401636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54756" y="2480426"/>
            <a:ext cx="2974982" cy="132343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F1 is </a:t>
            </a:r>
            <a:r>
              <a:rPr lang="en-US" sz="4000" b="1" u="sng" dirty="0">
                <a:solidFill>
                  <a:schemeClr val="accent2"/>
                </a:solidFill>
              </a:rPr>
              <a:t>COPIED</a:t>
            </a:r>
            <a:r>
              <a:rPr lang="en-US" sz="4000" b="1" dirty="0">
                <a:solidFill>
                  <a:schemeClr val="accent2"/>
                </a:solidFill>
              </a:rPr>
              <a:t> into input.</a:t>
            </a:r>
          </a:p>
        </p:txBody>
      </p:sp>
    </p:spTree>
    <p:extLst>
      <p:ext uri="{BB962C8B-B14F-4D97-AF65-F5344CB8AC3E}">
        <p14:creationId xmlns:p14="http://schemas.microsoft.com/office/powerpoint/2010/main" val="89154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3" grpId="0" animBg="1"/>
      <p:bldP spid="11" grpId="0"/>
      <p:bldP spid="4" grpId="0" animBg="1"/>
      <p:bldP spid="14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How can we make this function work?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02768" y="2225021"/>
            <a:ext cx="5986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swap(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foo input)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input.a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input.a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input.b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input.b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655861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evil monkey poin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39" y="564776"/>
            <a:ext cx="6960371" cy="55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-600000">
            <a:off x="5758874" y="3202857"/>
            <a:ext cx="5549152" cy="2215991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800" cap="small" dirty="0">
                <a:solidFill>
                  <a:srgbClr val="FF0000"/>
                </a:solidFill>
                <a:latin typeface="Chiller" panose="04020404031007020602" pitchFamily="82" charset="0"/>
              </a:rPr>
              <a:t>Pointers</a:t>
            </a:r>
          </a:p>
        </p:txBody>
      </p:sp>
    </p:spTree>
    <p:extLst>
      <p:ext uri="{BB962C8B-B14F-4D97-AF65-F5344CB8AC3E}">
        <p14:creationId xmlns:p14="http://schemas.microsoft.com/office/powerpoint/2010/main" val="204660505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664270"/>
            <a:ext cx="5553075" cy="1325563"/>
          </a:xfrm>
        </p:spPr>
        <p:txBody>
          <a:bodyPr/>
          <a:lstStyle/>
          <a:p>
            <a:pPr algn="ctr"/>
            <a:r>
              <a:rPr lang="en-US" b="1" u="sng" dirty="0"/>
              <a:t>How can we make this function work?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3665" y="2586971"/>
            <a:ext cx="51246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swap(foo input)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input.a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input.a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input.b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input.b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91350" y="604838"/>
            <a:ext cx="46786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 struct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foo {</a:t>
            </a: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a, b;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foo;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20320" y="2583142"/>
            <a:ext cx="52258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swap(foo *input)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7020879" y="3416509"/>
            <a:ext cx="47424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input-&gt;a;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input-&gt;a = input-&gt;b;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input-&gt;b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cxnSp>
        <p:nvCxnSpPr>
          <p:cNvPr id="8" name="Straight Arrow Connector 7"/>
          <p:cNvCxnSpPr>
            <a:stCxn id="4" idx="3"/>
            <a:endCxn id="6" idx="1"/>
          </p:cNvCxnSpPr>
          <p:nvPr/>
        </p:nvCxnSpPr>
        <p:spPr>
          <a:xfrm flipV="1">
            <a:off x="5848351" y="3921970"/>
            <a:ext cx="471969" cy="3829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33754" y="5412355"/>
            <a:ext cx="9301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If </a:t>
            </a:r>
            <a:r>
              <a:rPr lang="en-US" sz="3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3600" dirty="0"/>
              <a:t> is a </a:t>
            </a:r>
            <a:r>
              <a:rPr lang="en-US" sz="3600" b="1" i="1" dirty="0"/>
              <a:t>pointer</a:t>
            </a:r>
            <a:r>
              <a:rPr lang="en-US" sz="3600" dirty="0"/>
              <a:t> to a struct, we use the </a:t>
            </a:r>
            <a:r>
              <a:rPr lang="en-US" sz="3600" b="1" dirty="0">
                <a:solidFill>
                  <a:schemeClr val="accent6"/>
                </a:solidFill>
              </a:rPr>
              <a:t>arrow operator (-&gt;) </a:t>
            </a:r>
            <a:r>
              <a:rPr lang="en-US" sz="3600" dirty="0"/>
              <a:t>instead of the dot operator.</a:t>
            </a:r>
          </a:p>
        </p:txBody>
      </p:sp>
      <p:sp>
        <p:nvSpPr>
          <p:cNvPr id="10" name="Oval 9"/>
          <p:cNvSpPr/>
          <p:nvPr/>
        </p:nvSpPr>
        <p:spPr>
          <a:xfrm>
            <a:off x="10125312" y="3397459"/>
            <a:ext cx="781050" cy="588220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3" grpId="0" build="p"/>
      <p:bldP spid="9" grpId="0"/>
      <p:bldP spid="10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1987" y="2987546"/>
            <a:ext cx="111585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foo f1 = {1, 2};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“Before swap: %d %d\n”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f1.a, f1.b); 	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swap(&amp;f1);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“After swap:  %d %d”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f1.a, f1.b);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	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34150" y="1048553"/>
            <a:ext cx="5000625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accent6"/>
                </a:solidFill>
              </a:rPr>
              <a:t> What is the output?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4150" y="1694884"/>
            <a:ext cx="5000625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Before swap: 1 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4150" y="2341215"/>
            <a:ext cx="5000625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After swap:  2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1987" y="150028"/>
            <a:ext cx="52258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swap(foo *input)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input-&gt;a;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input-&gt;a = input-&gt;b;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input-&gt;b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200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8" grpId="0" animBg="1"/>
      <p:bldP spid="10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9659" y="1098794"/>
            <a:ext cx="78575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printElements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(basketball *b)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“Style:  %s\n”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b-&gt;style);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“Radius: %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b-&gt;radius);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“Weight: %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b-&gt;weight);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 rot="524141">
            <a:off x="8529271" y="387437"/>
            <a:ext cx="3366748" cy="19389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 struct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ball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char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style[10];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radius;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weight;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basketball;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3959" y="348250"/>
            <a:ext cx="681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We can also dereference!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959" y="4157662"/>
            <a:ext cx="78575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printElements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(basketball *b)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“Style:  %s\n”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(*b).style);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“Radius: %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(*b).radius);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“Weight: %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(*b).weight);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3959" y="3359896"/>
            <a:ext cx="681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Is the same as: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5467350" y="4791075"/>
            <a:ext cx="1238250" cy="1371600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683882" y="3698997"/>
            <a:ext cx="30575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Must use brackets </a:t>
            </a:r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(*b)</a:t>
            </a:r>
            <a:r>
              <a:rPr lang="en-US" sz="3200" b="1" dirty="0"/>
              <a:t> otherwise the dot operator is applied first</a:t>
            </a:r>
          </a:p>
        </p:txBody>
      </p:sp>
    </p:spTree>
    <p:extLst>
      <p:ext uri="{BB962C8B-B14F-4D97-AF65-F5344CB8AC3E}">
        <p14:creationId xmlns:p14="http://schemas.microsoft.com/office/powerpoint/2010/main" val="131462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1" grpId="0"/>
      <p:bldP spid="2" grpId="0" animBg="1"/>
      <p:bldP spid="3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0134" y="527294"/>
            <a:ext cx="78575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printElements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(basketball *b)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“Style:  %s\n”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b-&gt;style);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“Radius: %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(*b).radius);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“Weight: %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b-&gt;weight);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 rot="524141">
            <a:off x="8529271" y="387437"/>
            <a:ext cx="3366748" cy="19389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 struct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ball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char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style[10];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radius;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weight;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basketball;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134" y="3035171"/>
            <a:ext cx="1115853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basketball b1 = {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“Nike”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5.0, 21.2};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printElements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(&amp;b1);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50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elebrity jeopard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b="4861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 rot="261901">
            <a:off x="333374" y="4491795"/>
            <a:ext cx="71532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ln w="38100">
                  <a:solidFill>
                    <a:schemeClr val="bg1"/>
                  </a:solidFill>
                </a:ln>
                <a:solidFill>
                  <a:schemeClr val="accent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Pop Quiz</a:t>
            </a:r>
          </a:p>
        </p:txBody>
      </p:sp>
    </p:spTree>
    <p:extLst>
      <p:ext uri="{BB962C8B-B14F-4D97-AF65-F5344CB8AC3E}">
        <p14:creationId xmlns:p14="http://schemas.microsoft.com/office/powerpoint/2010/main" val="117042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21" t="10399" r="12085" b="10398"/>
          <a:stretch/>
        </p:blipFill>
        <p:spPr>
          <a:xfrm>
            <a:off x="412376" y="403412"/>
            <a:ext cx="8220636" cy="59256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809" y="4382036"/>
            <a:ext cx="1973400" cy="19264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694245" y="1649507"/>
            <a:ext cx="1222461" cy="66366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68339" y="3709407"/>
            <a:ext cx="2414767" cy="66366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99892" y="3797907"/>
            <a:ext cx="4705382" cy="523220"/>
          </a:xfrm>
          <a:prstGeom prst="rect">
            <a:avLst/>
          </a:prstGeom>
          <a:solidFill>
            <a:schemeClr val="tx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Incompatible pointer types</a:t>
            </a:r>
          </a:p>
        </p:txBody>
      </p:sp>
    </p:spTree>
    <p:extLst>
      <p:ext uri="{BB962C8B-B14F-4D97-AF65-F5344CB8AC3E}">
        <p14:creationId xmlns:p14="http://schemas.microsoft.com/office/powerpoint/2010/main" val="90698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549" y="437925"/>
            <a:ext cx="8476651" cy="1276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874" y="1991550"/>
            <a:ext cx="7176000" cy="100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199" y="3276375"/>
            <a:ext cx="1883700" cy="81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099" y="4093975"/>
            <a:ext cx="2063100" cy="81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2149" y="4936975"/>
            <a:ext cx="2780700" cy="851200"/>
          </a:xfrm>
          <a:prstGeom prst="rect">
            <a:avLst/>
          </a:prstGeom>
        </p:spPr>
      </p:pic>
      <p:sp>
        <p:nvSpPr>
          <p:cNvPr id="9" name="Rectangle: Rounded Corners 8"/>
          <p:cNvSpPr/>
          <p:nvPr/>
        </p:nvSpPr>
        <p:spPr>
          <a:xfrm>
            <a:off x="4373099" y="3276375"/>
            <a:ext cx="2063100" cy="81760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34699" y="3085010"/>
            <a:ext cx="4190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5"/>
                </a:solidFill>
              </a:rPr>
              <a:t>One of the operands is always true</a:t>
            </a:r>
          </a:p>
        </p:txBody>
      </p:sp>
    </p:spTree>
    <p:extLst>
      <p:ext uri="{BB962C8B-B14F-4D97-AF65-F5344CB8AC3E}">
        <p14:creationId xmlns:p14="http://schemas.microsoft.com/office/powerpoint/2010/main" val="337017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899" y="480525"/>
            <a:ext cx="9418501" cy="134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699" y="1966325"/>
            <a:ext cx="3318900" cy="963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899" y="2929525"/>
            <a:ext cx="2511600" cy="3427200"/>
          </a:xfrm>
          <a:prstGeom prst="rect">
            <a:avLst/>
          </a:prstGeom>
        </p:spPr>
      </p:pic>
      <p:sp>
        <p:nvSpPr>
          <p:cNvPr id="13" name="Rectangle: Rounded Corners 12"/>
          <p:cNvSpPr/>
          <p:nvPr/>
        </p:nvSpPr>
        <p:spPr>
          <a:xfrm>
            <a:off x="3237899" y="2929525"/>
            <a:ext cx="1486501" cy="747125"/>
          </a:xfrm>
          <a:prstGeom prst="round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001148" y="2979922"/>
            <a:ext cx="496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5"/>
                </a:solidFill>
              </a:rPr>
              <a:t>One char used for </a:t>
            </a:r>
            <a:r>
              <a:rPr lang="en-US" sz="3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‘\0’</a:t>
            </a:r>
          </a:p>
        </p:txBody>
      </p:sp>
    </p:spTree>
    <p:extLst>
      <p:ext uri="{BB962C8B-B14F-4D97-AF65-F5344CB8AC3E}">
        <p14:creationId xmlns:p14="http://schemas.microsoft.com/office/powerpoint/2010/main" val="16530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676275"/>
            <a:ext cx="9972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/>
              <a:t>What is the output of the following program?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0575" y="2219325"/>
            <a:ext cx="604837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CA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CA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	</a:t>
            </a:r>
            <a:r>
              <a:rPr lang="en-CA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a[] = {1, 2, 3};</a:t>
            </a:r>
          </a:p>
          <a:p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CA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"%d"</a:t>
            </a:r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a[a[0]]);</a:t>
            </a:r>
          </a:p>
          <a:p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CA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10475" y="2019270"/>
            <a:ext cx="34290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(a)	1</a:t>
            </a:r>
          </a:p>
          <a:p>
            <a:endParaRPr lang="en-US" sz="2000" b="1" dirty="0"/>
          </a:p>
          <a:p>
            <a:r>
              <a:rPr lang="en-US" sz="4400" b="1" dirty="0"/>
              <a:t>(b)	2</a:t>
            </a:r>
          </a:p>
          <a:p>
            <a:endParaRPr lang="en-US" sz="2000" b="1" dirty="0"/>
          </a:p>
          <a:p>
            <a:r>
              <a:rPr lang="en-US" sz="4400" b="1" dirty="0"/>
              <a:t>(c)	3</a:t>
            </a:r>
          </a:p>
          <a:p>
            <a:endParaRPr lang="en-US" sz="2000" b="1" dirty="0"/>
          </a:p>
          <a:p>
            <a:r>
              <a:rPr lang="en-US" sz="4400" b="1" dirty="0"/>
              <a:t>(d)	Error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7362825" y="2895600"/>
            <a:ext cx="1962150" cy="985718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676275"/>
            <a:ext cx="9972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/>
              <a:t>What is the output of the following program?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0575" y="2219325"/>
            <a:ext cx="604837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CA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CA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	</a:t>
            </a:r>
            <a:r>
              <a:rPr lang="en-CA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(1; 2; 3)</a:t>
            </a:r>
          </a:p>
          <a:p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CA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“Hello"</a:t>
            </a:r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CA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8951" y="1924020"/>
            <a:ext cx="500062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(a)	Compile error</a:t>
            </a:r>
          </a:p>
          <a:p>
            <a:endParaRPr lang="en-US" sz="2000" b="1" dirty="0"/>
          </a:p>
          <a:p>
            <a:r>
              <a:rPr lang="en-US" sz="4400" b="1" dirty="0"/>
              <a:t>(b)	One “Hello”</a:t>
            </a:r>
          </a:p>
          <a:p>
            <a:endParaRPr lang="en-US" sz="2000" b="1" dirty="0"/>
          </a:p>
          <a:p>
            <a:r>
              <a:rPr lang="en-US" sz="4400" b="1" dirty="0"/>
              <a:t>(c)	Nothing</a:t>
            </a:r>
          </a:p>
          <a:p>
            <a:endParaRPr lang="en-US" sz="2000" b="1" dirty="0"/>
          </a:p>
          <a:p>
            <a:r>
              <a:rPr lang="en-US" sz="4400" b="1" dirty="0"/>
              <a:t>(d)	Infinite “Hello”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6638925" y="4771950"/>
            <a:ext cx="5029199" cy="985718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6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676275"/>
            <a:ext cx="9972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/>
              <a:t>In the following statement, what is </a:t>
            </a:r>
            <a:r>
              <a:rPr lang="en-US" sz="4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4000" u="sng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38537" y="1647825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CA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CA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CA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[30];</a:t>
            </a:r>
            <a:endParaRPr lang="en-US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90826" y="2878261"/>
            <a:ext cx="773429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(a)	An array of 30 characters</a:t>
            </a:r>
          </a:p>
          <a:p>
            <a:endParaRPr lang="en-US" sz="1400" b="1" dirty="0"/>
          </a:p>
          <a:p>
            <a:r>
              <a:rPr lang="en-US" sz="3200" b="1" dirty="0"/>
              <a:t>(b)	A string with 30 characters</a:t>
            </a:r>
          </a:p>
          <a:p>
            <a:endParaRPr lang="en-US" sz="1400" b="1" dirty="0"/>
          </a:p>
          <a:p>
            <a:r>
              <a:rPr lang="en-US" sz="3200" b="1" dirty="0"/>
              <a:t>(c)	An array of 30 character pointers</a:t>
            </a:r>
          </a:p>
          <a:p>
            <a:endParaRPr lang="en-US" sz="1400" b="1" dirty="0"/>
          </a:p>
          <a:p>
            <a:r>
              <a:rPr lang="en-US" sz="3200" b="1" dirty="0"/>
              <a:t>(d)	The name of a function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2562226" y="4162424"/>
            <a:ext cx="7143750" cy="852293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676275"/>
            <a:ext cx="9972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/>
              <a:t>What is the output of the following program?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0575" y="2219325"/>
            <a:ext cx="604837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CA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CA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	</a:t>
            </a:r>
            <a:r>
              <a:rPr lang="en-CA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CA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x;</a:t>
            </a:r>
          </a:p>
          <a:p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CA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“%d\n“</a:t>
            </a:r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x);</a:t>
            </a:r>
          </a:p>
          <a:p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CA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CA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8951" y="1924020"/>
            <a:ext cx="500062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(a)	Compile error</a:t>
            </a:r>
          </a:p>
          <a:p>
            <a:endParaRPr lang="en-US" sz="2000" b="1" dirty="0"/>
          </a:p>
          <a:p>
            <a:r>
              <a:rPr lang="en-US" sz="4400" b="1" dirty="0"/>
              <a:t>(b)	0</a:t>
            </a:r>
          </a:p>
          <a:p>
            <a:endParaRPr lang="en-US" sz="2000" b="1" dirty="0"/>
          </a:p>
          <a:p>
            <a:r>
              <a:rPr lang="en-US" sz="4400" b="1" dirty="0"/>
              <a:t>(c)	Batman</a:t>
            </a:r>
          </a:p>
          <a:p>
            <a:endParaRPr lang="en-US" sz="2000" b="1" dirty="0"/>
          </a:p>
          <a:p>
            <a:r>
              <a:rPr lang="en-US" sz="4400" b="1" dirty="0"/>
              <a:t>(d)	Who knows?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6638925" y="4771950"/>
            <a:ext cx="5029199" cy="985718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you're doing it wro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-1"/>
            <a:ext cx="1076325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15585">
            <a:off x="277254" y="723777"/>
            <a:ext cx="6151837" cy="1263752"/>
          </a:xfr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+mn-lt"/>
              </a:rPr>
              <a:t>Spot the </a:t>
            </a:r>
            <a:r>
              <a:rPr lang="en-US" sz="6600" b="1" dirty="0">
                <a:solidFill>
                  <a:srgbClr val="FF0000"/>
                </a:solidFill>
                <a:latin typeface="+mn-lt"/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246578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5350" y="389900"/>
            <a:ext cx="4495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struct ball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char style[10];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double radius;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double weight;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5350" y="3492371"/>
            <a:ext cx="111585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struct ball b1 = {“Nike”, 5.0, 21.2};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Oval 3"/>
          <p:cNvSpPr/>
          <p:nvPr/>
        </p:nvSpPr>
        <p:spPr>
          <a:xfrm>
            <a:off x="781050" y="2524125"/>
            <a:ext cx="1114425" cy="56248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1284165">
            <a:off x="2033478" y="2763441"/>
            <a:ext cx="2819400" cy="646331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Missing alias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25" y="4498550"/>
            <a:ext cx="2107950" cy="193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045"/>
          <a:stretch/>
        </p:blipFill>
        <p:spPr>
          <a:xfrm>
            <a:off x="6744300" y="0"/>
            <a:ext cx="5447700" cy="30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0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61987" y="150028"/>
            <a:ext cx="52258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swap(foo *input)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input.a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input.a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input.b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input.b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045"/>
          <a:stretch/>
        </p:blipFill>
        <p:spPr>
          <a:xfrm>
            <a:off x="6744300" y="0"/>
            <a:ext cx="5447700" cy="30688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379088" y="1021976"/>
            <a:ext cx="649478" cy="56248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1002635">
            <a:off x="3506560" y="2048229"/>
            <a:ext cx="5469386" cy="1200329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Using dot operator on a pointer. Should be -&gt;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225" y="4498550"/>
            <a:ext cx="2107950" cy="193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987" y="2987546"/>
            <a:ext cx="104060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foo f1 = {1, 2};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(“Before: %d %d\n”, f1.a, f1.b);	swap(&amp;f1);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(“After:  %d %d”, f1.a, f1.b);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0;	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8486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045"/>
          <a:stretch/>
        </p:blipFill>
        <p:spPr>
          <a:xfrm>
            <a:off x="6744300" y="0"/>
            <a:ext cx="5447700" cy="306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2976" y="723275"/>
            <a:ext cx="435292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ball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char style[10];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double radius;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double weight;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ball b1, b2;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Oval 3"/>
          <p:cNvSpPr/>
          <p:nvPr/>
        </p:nvSpPr>
        <p:spPr>
          <a:xfrm>
            <a:off x="1400175" y="4324350"/>
            <a:ext cx="1323975" cy="56248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1138351">
            <a:off x="1549339" y="4944101"/>
            <a:ext cx="4410261" cy="1200329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Using alias without </a:t>
            </a:r>
            <a:r>
              <a:rPr lang="en-US" sz="3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225" y="4498550"/>
            <a:ext cx="2107950" cy="19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6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2003425"/>
            <a:ext cx="10515600" cy="1330325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>
                <a:latin typeface="+mn-lt"/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68742173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61987" y="150028"/>
            <a:ext cx="52258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swap(foo *input)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input-&gt;a;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input-&gt;b = input-&gt;a;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input-&gt;b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1987" y="2987546"/>
            <a:ext cx="104060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foo f1 = {1, 2};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(“Before: %d %d\n”, f1.a, f1.b);	swap(&amp;f1);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(“After:  %d %d”, f1.a, f1.b);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0;	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045"/>
          <a:stretch/>
        </p:blipFill>
        <p:spPr>
          <a:xfrm>
            <a:off x="6744300" y="0"/>
            <a:ext cx="5447700" cy="306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138351">
            <a:off x="3614644" y="2290007"/>
            <a:ext cx="4410261" cy="646331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Swap does nothing</a:t>
            </a:r>
            <a:endParaRPr lang="en-US" sz="36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225" y="4498550"/>
            <a:ext cx="2107950" cy="1937600"/>
          </a:xfrm>
          <a:prstGeom prst="rect">
            <a:avLst/>
          </a:prstGeom>
        </p:spPr>
      </p:pic>
      <p:sp>
        <p:nvSpPr>
          <p:cNvPr id="2" name="Rectangle: Rounded Corners 1"/>
          <p:cNvSpPr/>
          <p:nvPr/>
        </p:nvSpPr>
        <p:spPr>
          <a:xfrm>
            <a:off x="1162050" y="1390650"/>
            <a:ext cx="4657725" cy="59055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9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7148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16104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19250" y="1276350"/>
            <a:ext cx="8953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Suppose you want to store 5 numbers.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19250" y="2533650"/>
            <a:ext cx="8953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n1, n2, n3, n4, n5;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19250" y="3790950"/>
            <a:ext cx="7524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6"/>
                </a:solidFill>
              </a:rPr>
              <a:t>Easy.</a:t>
            </a:r>
          </a:p>
        </p:txBody>
      </p:sp>
    </p:spTree>
    <p:extLst>
      <p:ext uri="{BB962C8B-B14F-4D97-AF65-F5344CB8AC3E}">
        <p14:creationId xmlns:p14="http://schemas.microsoft.com/office/powerpoint/2010/main" val="383538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19250" y="1276350"/>
            <a:ext cx="8953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Suppose you want to store 50 numbers.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19250" y="2333625"/>
            <a:ext cx="10106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n01, n02, n03, n04, n05, n06, n07, n08, n09, n10;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19250" y="5038725"/>
            <a:ext cx="7524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Tedious, but </a:t>
            </a:r>
            <a:r>
              <a:rPr lang="en-US" sz="6600" b="1" dirty="0">
                <a:solidFill>
                  <a:schemeClr val="accent6"/>
                </a:solidFill>
              </a:rPr>
              <a:t>easy.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19250" y="2795290"/>
            <a:ext cx="10106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n11, n12, n13, n14, n15, n16, n17, n18, n19, n20;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9249" y="3256955"/>
            <a:ext cx="10106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n21, n22, n23, n24, n25, n26, n27, n28, n29, n30;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19248" y="3718620"/>
            <a:ext cx="10106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n31, n32, n33, n34, n35, n36, n37, n38, n39, n40;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19248" y="4211687"/>
            <a:ext cx="10106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n41, n42, n43, n44, n45, n46, n47, n48, n49, n50;</a:t>
            </a:r>
          </a:p>
        </p:txBody>
      </p:sp>
    </p:spTree>
    <p:extLst>
      <p:ext uri="{BB962C8B-B14F-4D97-AF65-F5344CB8AC3E}">
        <p14:creationId xmlns:p14="http://schemas.microsoft.com/office/powerpoint/2010/main" val="216568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19249" y="1276350"/>
            <a:ext cx="9972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Suppose you want to store </a:t>
            </a:r>
            <a:r>
              <a:rPr lang="en-US" sz="4000" b="1" dirty="0"/>
              <a:t>500000</a:t>
            </a:r>
            <a:r>
              <a:rPr lang="en-US" sz="4000" dirty="0"/>
              <a:t> numbers.</a:t>
            </a:r>
          </a:p>
        </p:txBody>
      </p:sp>
      <p:pic>
        <p:nvPicPr>
          <p:cNvPr id="11" name="Picture 4" descr="Image result for eye ro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896" y="2564308"/>
            <a:ext cx="4762500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90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822325"/>
            <a:ext cx="8372475" cy="1325563"/>
          </a:xfrm>
        </p:spPr>
        <p:txBody>
          <a:bodyPr/>
          <a:lstStyle/>
          <a:p>
            <a:r>
              <a:rPr lang="en-US" b="1" u="sng" dirty="0"/>
              <a:t>We need something new: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8850" y="2533650"/>
            <a:ext cx="7924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[100];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057525" y="4114800"/>
            <a:ext cx="3343275" cy="77152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10400" y="4238952"/>
            <a:ext cx="187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 array</a:t>
            </a:r>
          </a:p>
        </p:txBody>
      </p:sp>
      <p:cxnSp>
        <p:nvCxnSpPr>
          <p:cNvPr id="8" name="Straight Arrow Connector 7"/>
          <p:cNvCxnSpPr>
            <a:cxnSpLocks/>
            <a:stCxn id="6" idx="1"/>
          </p:cNvCxnSpPr>
          <p:nvPr/>
        </p:nvCxnSpPr>
        <p:spPr>
          <a:xfrm flipH="1">
            <a:off x="6400800" y="4500562"/>
            <a:ext cx="609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95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9" y="822325"/>
            <a:ext cx="10563225" cy="1325563"/>
          </a:xfrm>
        </p:spPr>
        <p:txBody>
          <a:bodyPr/>
          <a:lstStyle/>
          <a:p>
            <a:r>
              <a:rPr lang="en-US" b="1" u="sng" dirty="0"/>
              <a:t>An array is a list of variables of the same type: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8850" y="2533650"/>
            <a:ext cx="47815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[100];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057525" y="4114800"/>
            <a:ext cx="3343275" cy="77152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10400" y="4238952"/>
            <a:ext cx="159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 array</a:t>
            </a:r>
          </a:p>
        </p:txBody>
      </p:sp>
      <p:cxnSp>
        <p:nvCxnSpPr>
          <p:cNvPr id="8" name="Straight Arrow Connector 7"/>
          <p:cNvCxnSpPr>
            <a:cxnSpLocks/>
            <a:stCxn id="6" idx="1"/>
          </p:cNvCxnSpPr>
          <p:nvPr/>
        </p:nvCxnSpPr>
        <p:spPr>
          <a:xfrm flipH="1">
            <a:off x="6400800" y="4500562"/>
            <a:ext cx="609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353205" y="4238952"/>
            <a:ext cx="2743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of 100 integers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510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52625" y="981075"/>
            <a:ext cx="8496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Syntax: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19375" y="2533650"/>
            <a:ext cx="62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array_name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[length];</a:t>
            </a:r>
          </a:p>
        </p:txBody>
      </p:sp>
      <p:sp>
        <p:nvSpPr>
          <p:cNvPr id="7" name="TextBox 6"/>
          <p:cNvSpPr txBox="1"/>
          <p:nvPr/>
        </p:nvSpPr>
        <p:spPr>
          <a:xfrm rot="423193">
            <a:off x="586552" y="5169307"/>
            <a:ext cx="4504498" cy="646331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int</a:t>
            </a:r>
            <a:r>
              <a:rPr lang="en-US" sz="3600" dirty="0">
                <a:solidFill>
                  <a:schemeClr val="bg1"/>
                </a:solidFill>
              </a:rPr>
              <a:t>, char, double, etc.</a:t>
            </a:r>
          </a:p>
        </p:txBody>
      </p:sp>
      <p:sp>
        <p:nvSpPr>
          <p:cNvPr id="8" name="Oval 7"/>
          <p:cNvSpPr/>
          <p:nvPr/>
        </p:nvSpPr>
        <p:spPr>
          <a:xfrm>
            <a:off x="2562577" y="2571750"/>
            <a:ext cx="1095023" cy="495300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cxnSpLocks/>
            <a:stCxn id="8" idx="4"/>
          </p:cNvCxnSpPr>
          <p:nvPr/>
        </p:nvCxnSpPr>
        <p:spPr>
          <a:xfrm flipH="1">
            <a:off x="2981327" y="3067050"/>
            <a:ext cx="128762" cy="188595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4761" y="4010025"/>
            <a:ext cx="4632028" cy="646331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Must be legal identifier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800475" y="3067050"/>
            <a:ext cx="20955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838700" y="3056870"/>
            <a:ext cx="274989" cy="83885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5905500" y="2533650"/>
            <a:ext cx="1700036" cy="5334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686598" y="1580495"/>
            <a:ext cx="2429078" cy="1200329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Number of elements</a:t>
            </a:r>
          </a:p>
        </p:txBody>
      </p:sp>
      <p:cxnSp>
        <p:nvCxnSpPr>
          <p:cNvPr id="22" name="Straight Arrow Connector 21"/>
          <p:cNvCxnSpPr>
            <a:stCxn id="19" idx="3"/>
            <a:endCxn id="20" idx="1"/>
          </p:cNvCxnSpPr>
          <p:nvPr/>
        </p:nvCxnSpPr>
        <p:spPr>
          <a:xfrm flipV="1">
            <a:off x="7605536" y="2180660"/>
            <a:ext cx="1081062" cy="61969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5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3" grpId="0" animBg="1"/>
      <p:bldP spid="19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856" r="4207"/>
          <a:stretch/>
        </p:blipFill>
        <p:spPr>
          <a:xfrm>
            <a:off x="0" y="4245252"/>
            <a:ext cx="12192000" cy="17279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5252"/>
            <a:ext cx="12192000" cy="1809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4850" y="508695"/>
            <a:ext cx="47815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57764" y="4731214"/>
            <a:ext cx="2617694" cy="707886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Memory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4410075" y="2259360"/>
            <a:ext cx="1076325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81358" y="3480784"/>
            <a:ext cx="3381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number of elements</a:t>
            </a:r>
          </a:p>
        </p:txBody>
      </p:sp>
      <p:sp>
        <p:nvSpPr>
          <p:cNvPr id="19" name="Left Brace 18"/>
          <p:cNvSpPr/>
          <p:nvPr/>
        </p:nvSpPr>
        <p:spPr>
          <a:xfrm rot="5400000">
            <a:off x="3172034" y="2326172"/>
            <a:ext cx="352425" cy="383816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/>
          <p:cNvSpPr/>
          <p:nvPr/>
        </p:nvSpPr>
        <p:spPr>
          <a:xfrm rot="16200000" flipV="1">
            <a:off x="1643270" y="5523377"/>
            <a:ext cx="352425" cy="78063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028700" y="6090632"/>
            <a:ext cx="3381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size of each element</a:t>
            </a:r>
          </a:p>
        </p:txBody>
      </p:sp>
    </p:spTree>
    <p:extLst>
      <p:ext uri="{BB962C8B-B14F-4D97-AF65-F5344CB8AC3E}">
        <p14:creationId xmlns:p14="http://schemas.microsoft.com/office/powerpoint/2010/main" val="54367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  <p:bldP spid="19" grpId="0" animBg="1"/>
      <p:bldP spid="20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908" y="1797937"/>
            <a:ext cx="10784223" cy="621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c;				</a:t>
            </a:r>
            <a:r>
              <a:rPr lang="en-US" sz="3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1 byte allocated  */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Variables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56" r="4207"/>
          <a:stretch/>
        </p:blipFill>
        <p:spPr>
          <a:xfrm>
            <a:off x="0" y="3917359"/>
            <a:ext cx="12192000" cy="17279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0624" y="4418419"/>
            <a:ext cx="569260" cy="70788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94964" y="4449196"/>
            <a:ext cx="2922496" cy="64633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wholeNum1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23646" y="4449196"/>
            <a:ext cx="6051176" cy="64633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realNum2</a:t>
            </a:r>
          </a:p>
        </p:txBody>
      </p:sp>
      <p:sp>
        <p:nvSpPr>
          <p:cNvPr id="15" name="Left Brace 14"/>
          <p:cNvSpPr/>
          <p:nvPr/>
        </p:nvSpPr>
        <p:spPr>
          <a:xfrm rot="16200000">
            <a:off x="930090" y="5257571"/>
            <a:ext cx="170329" cy="569258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16" name="Left Brace 15"/>
          <p:cNvSpPr/>
          <p:nvPr/>
        </p:nvSpPr>
        <p:spPr>
          <a:xfrm rot="16200000">
            <a:off x="3680014" y="4089916"/>
            <a:ext cx="152398" cy="2922497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17" name="Left Brace 16"/>
          <p:cNvSpPr/>
          <p:nvPr/>
        </p:nvSpPr>
        <p:spPr>
          <a:xfrm rot="16200000">
            <a:off x="8368554" y="2521094"/>
            <a:ext cx="161363" cy="6051177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6336" y="5745193"/>
            <a:ext cx="1057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byte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8000" y="5745192"/>
            <a:ext cx="14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 bytes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41022" y="5745192"/>
            <a:ext cx="14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8 bytes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738908" y="2359466"/>
            <a:ext cx="10784223" cy="617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wholeNum1;		</a:t>
            </a:r>
            <a:r>
              <a:rPr lang="en-US" sz="3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4 bytes allocated */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8908" y="2917896"/>
            <a:ext cx="107842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realNum2;	</a:t>
            </a:r>
            <a:r>
              <a:rPr lang="en-US" sz="3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8 bytes allocated */</a:t>
            </a:r>
          </a:p>
        </p:txBody>
      </p:sp>
    </p:spTree>
    <p:extLst>
      <p:ext uri="{BB962C8B-B14F-4D97-AF65-F5344CB8AC3E}">
        <p14:creationId xmlns:p14="http://schemas.microsoft.com/office/powerpoint/2010/main" val="59805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856" r="4207"/>
          <a:stretch/>
        </p:blipFill>
        <p:spPr>
          <a:xfrm>
            <a:off x="0" y="4245252"/>
            <a:ext cx="12192000" cy="17279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5252"/>
            <a:ext cx="12192000" cy="1809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4849" y="508695"/>
            <a:ext cx="8010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 = {2, 4, 6, 8, 10};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57764" y="4731214"/>
            <a:ext cx="2617694" cy="707886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Memory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8381439" y="2268885"/>
            <a:ext cx="1076325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413776">
            <a:off x="5490602" y="724212"/>
            <a:ext cx="5781675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Declare and initialize: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85900" y="4674064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76475" y="4667664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67050" y="4667663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38575" y="4673340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19600" y="4655014"/>
            <a:ext cx="1009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7176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/>
      <p:bldP spid="13" grpId="0"/>
      <p:bldP spid="14" grpId="0"/>
      <p:bldP spid="15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856" r="4207"/>
          <a:stretch/>
        </p:blipFill>
        <p:spPr>
          <a:xfrm>
            <a:off x="0" y="4245252"/>
            <a:ext cx="12192000" cy="17279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5252"/>
            <a:ext cx="12192000" cy="1809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4849" y="508695"/>
            <a:ext cx="8010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[] = {2, 4, 6, 8, 10};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57764" y="4731214"/>
            <a:ext cx="2617694" cy="707886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2" name="TextBox 1"/>
          <p:cNvSpPr txBox="1"/>
          <p:nvPr/>
        </p:nvSpPr>
        <p:spPr>
          <a:xfrm rot="413776">
            <a:off x="5490602" y="724212"/>
            <a:ext cx="5781675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Declare and initialize: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85900" y="4674064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76475" y="4667664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67050" y="4667663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38575" y="4673340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19600" y="4655014"/>
            <a:ext cx="1009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10</a:t>
            </a:r>
          </a:p>
        </p:txBody>
      </p:sp>
      <p:sp>
        <p:nvSpPr>
          <p:cNvPr id="5" name="Oval 4"/>
          <p:cNvSpPr/>
          <p:nvPr/>
        </p:nvSpPr>
        <p:spPr>
          <a:xfrm>
            <a:off x="3362325" y="1933574"/>
            <a:ext cx="523875" cy="619125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66876" y="3119536"/>
            <a:ext cx="9810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Size will be equal to the number of initialized elements.</a:t>
            </a:r>
          </a:p>
        </p:txBody>
      </p:sp>
      <p:cxnSp>
        <p:nvCxnSpPr>
          <p:cNvPr id="8" name="Straight Arrow Connector 7"/>
          <p:cNvCxnSpPr>
            <a:stCxn id="5" idx="5"/>
          </p:cNvCxnSpPr>
          <p:nvPr/>
        </p:nvCxnSpPr>
        <p:spPr>
          <a:xfrm>
            <a:off x="3809480" y="2462030"/>
            <a:ext cx="457720" cy="62576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84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1822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Accessing Elements</a:t>
            </a:r>
          </a:p>
        </p:txBody>
      </p:sp>
    </p:spTree>
    <p:extLst>
      <p:ext uri="{BB962C8B-B14F-4D97-AF65-F5344CB8AC3E}">
        <p14:creationId xmlns:p14="http://schemas.microsoft.com/office/powerpoint/2010/main" val="2675845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4849" y="508695"/>
            <a:ext cx="8010525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[5];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413776">
            <a:off x="5490602" y="724212"/>
            <a:ext cx="5781675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Accessing Elements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1627691" y="2787134"/>
            <a:ext cx="99642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 = 17;	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first element  */ 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2562678" y="2819400"/>
            <a:ext cx="657225" cy="482084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27691" y="3233981"/>
            <a:ext cx="996423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= -3;	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second element */ 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[2] = 0;		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third element  */ 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[3] = 57;	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fourth element */ 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[4] = 3;		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fifth element  */ 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710893" y="2044868"/>
            <a:ext cx="4052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subscript/offset/index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V="1">
            <a:off x="3010353" y="2430361"/>
            <a:ext cx="1709283" cy="37951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52950" y="5496710"/>
            <a:ext cx="6734175" cy="769441"/>
          </a:xfrm>
          <a:prstGeom prst="rect">
            <a:avLst/>
          </a:prstGeom>
          <a:solidFill>
            <a:schemeClr val="tx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Numbering starts at </a:t>
            </a:r>
            <a:r>
              <a:rPr lang="en-US" sz="4400" b="1" u="sng" dirty="0">
                <a:solidFill>
                  <a:schemeClr val="bg1"/>
                </a:solidFill>
              </a:rPr>
              <a:t>zero</a:t>
            </a:r>
            <a:r>
              <a:rPr lang="en-US" sz="4400" b="1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8910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8" grpId="0" build="p"/>
      <p:bldP spid="10" grpId="0"/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4849" y="508695"/>
            <a:ext cx="8010525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[5];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413776">
            <a:off x="5490602" y="724212"/>
            <a:ext cx="5781675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Accessing Elements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1627691" y="2787134"/>
            <a:ext cx="99642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 = 17;		</a:t>
            </a:r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27691" y="3233981"/>
            <a:ext cx="996423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= 3 +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[0];		</a:t>
            </a:r>
          </a:p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[2]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+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[0];		</a:t>
            </a:r>
          </a:p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[3]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[2]*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[1];		</a:t>
            </a:r>
          </a:p>
          <a:p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nums[4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-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[3];		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4552950" y="5496710"/>
            <a:ext cx="6734175" cy="769441"/>
          </a:xfrm>
          <a:prstGeom prst="rect">
            <a:avLst/>
          </a:prstGeom>
          <a:solidFill>
            <a:schemeClr val="tx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Numbering starts at </a:t>
            </a:r>
            <a:r>
              <a:rPr lang="en-US" sz="4400" b="1" u="sng" dirty="0">
                <a:solidFill>
                  <a:schemeClr val="bg1"/>
                </a:solidFill>
              </a:rPr>
              <a:t>zero</a:t>
            </a:r>
            <a:r>
              <a:rPr lang="en-US" sz="44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37525" y="2937498"/>
            <a:ext cx="38013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/>
                </a:solidFill>
              </a:rPr>
              <a:t>Elements of an integer array can be treated like any other integer!</a:t>
            </a:r>
          </a:p>
        </p:txBody>
      </p:sp>
    </p:spTree>
    <p:extLst>
      <p:ext uri="{BB962C8B-B14F-4D97-AF65-F5344CB8AC3E}">
        <p14:creationId xmlns:p14="http://schemas.microsoft.com/office/powerpoint/2010/main" val="397745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4849" y="508695"/>
            <a:ext cx="8010525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[5];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413776">
            <a:off x="5490602" y="724212"/>
            <a:ext cx="5781675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Accessing Elements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27691" y="2862506"/>
            <a:ext cx="99642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“%d”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&amp;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[0]); 	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737525" y="2937498"/>
            <a:ext cx="38013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/>
                </a:solidFill>
              </a:rPr>
              <a:t>Elements of an integer array can be treated like any other integer!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52950" y="5496710"/>
            <a:ext cx="6734175" cy="769441"/>
          </a:xfrm>
          <a:prstGeom prst="rect">
            <a:avLst/>
          </a:prstGeom>
          <a:solidFill>
            <a:schemeClr val="tx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Numbering starts at </a:t>
            </a:r>
            <a:r>
              <a:rPr lang="en-US" sz="4400" b="1" u="sng" dirty="0">
                <a:solidFill>
                  <a:schemeClr val="bg1"/>
                </a:solidFill>
              </a:rPr>
              <a:t>zero</a:t>
            </a:r>
            <a:r>
              <a:rPr lang="en-US" sz="44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5" name="Rectangle 4"/>
          <p:cNvSpPr/>
          <p:nvPr/>
        </p:nvSpPr>
        <p:spPr>
          <a:xfrm>
            <a:off x="1627691" y="3283849"/>
            <a:ext cx="663416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“%d”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&amp;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[1]); 		</a:t>
            </a:r>
          </a:p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“%d”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&amp;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[2]); 		</a:t>
            </a:r>
          </a:p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“%d”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&amp;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[3]); 		</a:t>
            </a:r>
          </a:p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“%d”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&amp;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[4]); 	</a:t>
            </a:r>
            <a:endParaRPr lang="en-US" sz="2800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4210050" y="2862506"/>
            <a:ext cx="1828800" cy="52322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52950" y="2234958"/>
            <a:ext cx="4951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/>
                </a:solidFill>
              </a:rPr>
              <a:t>Address of first element</a:t>
            </a:r>
          </a:p>
        </p:txBody>
      </p:sp>
    </p:spTree>
    <p:extLst>
      <p:ext uri="{BB962C8B-B14F-4D97-AF65-F5344CB8AC3E}">
        <p14:creationId xmlns:p14="http://schemas.microsoft.com/office/powerpoint/2010/main" val="70975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5" grpId="0" build="p"/>
      <p:bldP spid="6" grpId="0" animBg="1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Arial Black" panose="020B0A04020102020204" pitchFamily="34" charset="0"/>
              </a:rPr>
              <a:t>IMPORTANT!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63725"/>
            <a:ext cx="12192000" cy="8699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/>
              <a:t>If the array has </a:t>
            </a:r>
            <a:r>
              <a:rPr lang="en-US" sz="3600" b="1" dirty="0">
                <a:solidFill>
                  <a:schemeClr val="accent5"/>
                </a:solidFill>
              </a:rPr>
              <a:t>5</a:t>
            </a:r>
            <a:r>
              <a:rPr lang="en-US" sz="3600" b="1" dirty="0"/>
              <a:t> elements, the valid indexes are </a:t>
            </a:r>
            <a:r>
              <a:rPr lang="en-US" sz="3600" b="1" dirty="0">
                <a:solidFill>
                  <a:schemeClr val="accent5"/>
                </a:solidFill>
              </a:rPr>
              <a:t>0, 1, 2, 3, 4</a:t>
            </a:r>
            <a:r>
              <a:rPr lang="en-US" sz="3600" b="1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28749" y="2906712"/>
            <a:ext cx="1007745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[5];	  		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 = 57;  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BAD! Out of bounds! */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57950" y="3116262"/>
            <a:ext cx="4895850" cy="107721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This </a:t>
            </a:r>
            <a:r>
              <a:rPr lang="en-US" sz="3200" b="1" i="1" dirty="0"/>
              <a:t>will</a:t>
            </a:r>
            <a:r>
              <a:rPr lang="en-US" sz="3200" dirty="0"/>
              <a:t> compile, but may crash during run-time.</a:t>
            </a:r>
          </a:p>
        </p:txBody>
      </p:sp>
    </p:spTree>
    <p:extLst>
      <p:ext uri="{BB962C8B-B14F-4D97-AF65-F5344CB8AC3E}">
        <p14:creationId xmlns:p14="http://schemas.microsoft.com/office/powerpoint/2010/main" val="284973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Arial Black" panose="020B0A04020102020204" pitchFamily="34" charset="0"/>
              </a:rPr>
              <a:t>IMPORTANT!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28749" y="1611312"/>
            <a:ext cx="1007745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 = 57; 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BAD! Out of bounds! */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856" r="4207"/>
          <a:stretch/>
        </p:blipFill>
        <p:spPr>
          <a:xfrm>
            <a:off x="0" y="4797702"/>
            <a:ext cx="12192000" cy="1727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97702"/>
            <a:ext cx="12192000" cy="1809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57764" y="5283664"/>
            <a:ext cx="2617694" cy="707886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Memory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114925" y="3362325"/>
            <a:ext cx="1476375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2343150" y="3524250"/>
            <a:ext cx="2943225" cy="495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343525" y="5103529"/>
            <a:ext cx="733425" cy="1077218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/>
          </a:p>
          <a:p>
            <a:pPr algn="ctr"/>
            <a:r>
              <a:rPr lang="en-US" sz="3600" dirty="0"/>
              <a:t>57</a:t>
            </a:r>
          </a:p>
          <a:p>
            <a:pPr algn="ctr"/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581149" y="6171445"/>
            <a:ext cx="3857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0      1       2      3      4 </a:t>
            </a:r>
          </a:p>
        </p:txBody>
      </p:sp>
    </p:spTree>
    <p:extLst>
      <p:ext uri="{BB962C8B-B14F-4D97-AF65-F5344CB8AC3E}">
        <p14:creationId xmlns:p14="http://schemas.microsoft.com/office/powerpoint/2010/main" val="386550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43024" y="1009650"/>
            <a:ext cx="99726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So now that we know how to store 500000 numbers easily using an </a:t>
            </a:r>
            <a:r>
              <a:rPr lang="en-US" sz="4000" b="1" dirty="0"/>
              <a:t>array</a:t>
            </a:r>
            <a:r>
              <a:rPr lang="en-US" sz="4000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43024" y="2867025"/>
            <a:ext cx="9972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How do we actually assign values to that array?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43024" y="4108847"/>
            <a:ext cx="99726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Writing 500000 assignment statements is just as impossible as declaring 500000 variables.</a:t>
            </a:r>
          </a:p>
        </p:txBody>
      </p:sp>
    </p:spTree>
    <p:extLst>
      <p:ext uri="{BB962C8B-B14F-4D97-AF65-F5344CB8AC3E}">
        <p14:creationId xmlns:p14="http://schemas.microsoft.com/office/powerpoint/2010/main" val="154313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Arrays and Loops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1" y="1690688"/>
            <a:ext cx="66103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5;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2638425" y="3714750"/>
            <a:ext cx="4200525" cy="6096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29287" y="2945249"/>
            <a:ext cx="423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600" dirty="0">
                <a:solidFill>
                  <a:schemeClr val="accent6"/>
                </a:solidFill>
              </a:rPr>
              <a:t> goes from 0 to 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72338" y="3714750"/>
            <a:ext cx="45196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Perfect! The valid subscripts in an array with 5 elements are 0 to 4.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52950" y="5496710"/>
            <a:ext cx="6734175" cy="769441"/>
          </a:xfrm>
          <a:prstGeom prst="rect">
            <a:avLst/>
          </a:prstGeom>
          <a:solidFill>
            <a:schemeClr val="tx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Numbering starts at </a:t>
            </a:r>
            <a:r>
              <a:rPr lang="en-US" sz="4400" b="1" u="sng" dirty="0">
                <a:solidFill>
                  <a:schemeClr val="bg1"/>
                </a:solidFill>
              </a:rPr>
              <a:t>zero</a:t>
            </a:r>
            <a:r>
              <a:rPr lang="en-US" sz="4400" b="1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3273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/>
      <p:bldP spid="7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68" y="794618"/>
            <a:ext cx="5339162" cy="943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8 bits allocated  */</a:t>
            </a:r>
            <a:endParaRPr lang="en-US" sz="24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initial;	</a:t>
            </a:r>
            <a:endParaRPr lang="en-US" sz="24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6955" b="12701"/>
          <a:stretch/>
        </p:blipFill>
        <p:spPr>
          <a:xfrm>
            <a:off x="0" y="4036081"/>
            <a:ext cx="12192000" cy="15220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5823" y="5988420"/>
            <a:ext cx="602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Memory address:</a:t>
            </a:r>
            <a:r>
              <a:rPr lang="en-US" sz="3200" dirty="0"/>
              <a:t>	       197508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22369" y="1738582"/>
            <a:ext cx="5554314" cy="897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assign ‘a’ to initial */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initial = ‘a’;	</a:t>
            </a:r>
            <a:endParaRPr lang="en-US" sz="24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646" y="0"/>
            <a:ext cx="5179804" cy="270734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274689" y="2707341"/>
            <a:ext cx="4643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97</a:t>
            </a:r>
            <a:r>
              <a:rPr lang="en-US" sz="3600" baseline="-25000" dirty="0"/>
              <a:t>10 </a:t>
            </a:r>
            <a:r>
              <a:rPr lang="en-US" sz="3600" dirty="0"/>
              <a:t>= 01100001</a:t>
            </a:r>
            <a:r>
              <a:rPr lang="en-US" sz="3600" baseline="-25000" dirty="0"/>
              <a:t>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49243"/>
            <a:ext cx="12192000" cy="201961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5441576" y="5611905"/>
            <a:ext cx="0" cy="42134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622367" y="2636437"/>
            <a:ext cx="6585257" cy="969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&amp; returns variable address */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&amp;initial;</a:t>
            </a:r>
            <a:endParaRPr lang="en-US" sz="24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07893" y="2994213"/>
            <a:ext cx="2272553" cy="638459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305299" y="6004878"/>
            <a:ext cx="2272553" cy="568318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-840000">
            <a:off x="3263152" y="2590166"/>
            <a:ext cx="5665694" cy="144655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Where have we seen the </a:t>
            </a:r>
            <a:r>
              <a:rPr lang="en-US" sz="4400" b="1" dirty="0"/>
              <a:t>&amp;</a:t>
            </a:r>
            <a:r>
              <a:rPr lang="en-US" sz="4400" dirty="0"/>
              <a:t> operator before?</a:t>
            </a:r>
          </a:p>
        </p:txBody>
      </p:sp>
    </p:spTree>
    <p:extLst>
      <p:ext uri="{BB962C8B-B14F-4D97-AF65-F5344CB8AC3E}">
        <p14:creationId xmlns:p14="http://schemas.microsoft.com/office/powerpoint/2010/main" val="415809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" grpId="0"/>
      <p:bldP spid="13" grpId="0"/>
      <p:bldP spid="17" grpId="0"/>
      <p:bldP spid="11" grpId="0"/>
      <p:bldP spid="4" grpId="0" animBg="1"/>
      <p:bldP spid="12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Arrays and Loops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702944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5;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“%d”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&amp;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0919" y="2810238"/>
            <a:ext cx="4519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We can fill an array using </a:t>
            </a:r>
            <a:r>
              <a:rPr lang="en-US" sz="3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3600" b="1" dirty="0"/>
              <a:t> as well!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52950" y="5496710"/>
            <a:ext cx="6734175" cy="769441"/>
          </a:xfrm>
          <a:prstGeom prst="rect">
            <a:avLst/>
          </a:prstGeom>
          <a:solidFill>
            <a:schemeClr val="tx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Numbering starts at </a:t>
            </a:r>
            <a:r>
              <a:rPr lang="en-US" sz="4400" b="1" u="sng" dirty="0">
                <a:solidFill>
                  <a:schemeClr val="bg1"/>
                </a:solidFill>
              </a:rPr>
              <a:t>zero</a:t>
            </a:r>
            <a:r>
              <a:rPr lang="en-US" sz="44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2543175" y="4486275"/>
            <a:ext cx="5086350" cy="77152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5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 animBg="1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Arrays, pointers, and addresses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1201" y="2096631"/>
            <a:ext cx="612457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[3] = 7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2*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[3];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is the same as: */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 = 2*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[3];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5774" y="2342853"/>
            <a:ext cx="4752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Array name </a:t>
            </a:r>
            <a:r>
              <a:rPr lang="en-US" sz="3600" b="1" i="1" u="sng" dirty="0"/>
              <a:t>without</a:t>
            </a:r>
            <a:r>
              <a:rPr lang="en-US" sz="3600" b="1" dirty="0"/>
              <a:t> an index is the </a:t>
            </a:r>
            <a:r>
              <a:rPr lang="en-US" sz="3600" b="1" dirty="0">
                <a:solidFill>
                  <a:schemeClr val="accent5"/>
                </a:solidFill>
              </a:rPr>
              <a:t>address</a:t>
            </a:r>
            <a:r>
              <a:rPr lang="en-US" sz="3600" b="1" dirty="0"/>
              <a:t> of the </a:t>
            </a:r>
            <a:r>
              <a:rPr lang="en-US" sz="3600" b="1" dirty="0">
                <a:solidFill>
                  <a:schemeClr val="accent5"/>
                </a:solidFill>
              </a:rPr>
              <a:t>first element</a:t>
            </a:r>
            <a:r>
              <a:rPr lang="en-US" sz="3600" b="1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5774" y="4505325"/>
            <a:ext cx="4752975" cy="1200329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In other words:</a:t>
            </a:r>
          </a:p>
          <a:p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 == 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endParaRPr lang="en-US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6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72151" y="267831"/>
            <a:ext cx="612457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[3] = 7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2*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[3];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is the same as: */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 = 2*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[3];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6724" y="514053"/>
            <a:ext cx="4752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Array name </a:t>
            </a:r>
            <a:r>
              <a:rPr lang="en-US" sz="3600" b="1" i="1" u="sng" dirty="0"/>
              <a:t>without</a:t>
            </a:r>
            <a:r>
              <a:rPr lang="en-US" sz="3600" b="1" dirty="0"/>
              <a:t> an index is the </a:t>
            </a:r>
            <a:r>
              <a:rPr lang="en-US" sz="3600" b="1" dirty="0">
                <a:solidFill>
                  <a:schemeClr val="accent5"/>
                </a:solidFill>
              </a:rPr>
              <a:t>address</a:t>
            </a:r>
            <a:r>
              <a:rPr lang="en-US" sz="3600" b="1" dirty="0"/>
              <a:t> of the </a:t>
            </a:r>
            <a:r>
              <a:rPr lang="en-US" sz="3600" b="1" dirty="0">
                <a:solidFill>
                  <a:schemeClr val="accent5"/>
                </a:solidFill>
              </a:rPr>
              <a:t>first element</a:t>
            </a:r>
            <a:r>
              <a:rPr lang="en-US" sz="3600" b="1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6724" y="2676525"/>
            <a:ext cx="4752975" cy="1200329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In other words:</a:t>
            </a:r>
          </a:p>
          <a:p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 == 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endParaRPr lang="en-US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856" r="4207"/>
          <a:stretch/>
        </p:blipFill>
        <p:spPr>
          <a:xfrm>
            <a:off x="0" y="4626252"/>
            <a:ext cx="12192000" cy="17279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6252"/>
            <a:ext cx="12192000" cy="1809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457764" y="5112214"/>
            <a:ext cx="2617694" cy="707886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52550" y="5055064"/>
            <a:ext cx="866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14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38575" y="5054340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7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9276789" y="609600"/>
            <a:ext cx="1019736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9057714" y="1391216"/>
            <a:ext cx="1019736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0876989" y="2259420"/>
            <a:ext cx="1019736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00200" y="4345126"/>
            <a:ext cx="3648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0      1       2      3      4</a:t>
            </a:r>
          </a:p>
        </p:txBody>
      </p:sp>
    </p:spTree>
    <p:extLst>
      <p:ext uri="{BB962C8B-B14F-4D97-AF65-F5344CB8AC3E}">
        <p14:creationId xmlns:p14="http://schemas.microsoft.com/office/powerpoint/2010/main" val="241910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4" grpId="0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376237"/>
            <a:ext cx="6591300" cy="4962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899" y="2624137"/>
            <a:ext cx="6729835" cy="39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Pointer Arithmetic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3901" y="2276476"/>
            <a:ext cx="524827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5;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24626" y="2276476"/>
            <a:ext cx="54864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5;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*(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33475" y="5310548"/>
            <a:ext cx="992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These loops do the same thing!</a:t>
            </a:r>
          </a:p>
        </p:txBody>
      </p:sp>
      <p:sp>
        <p:nvSpPr>
          <p:cNvPr id="2" name="Oval 1"/>
          <p:cNvSpPr/>
          <p:nvPr/>
        </p:nvSpPr>
        <p:spPr>
          <a:xfrm>
            <a:off x="7848600" y="3771900"/>
            <a:ext cx="1076325" cy="495300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477125" y="4316732"/>
            <a:ext cx="344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Address of first element</a:t>
            </a:r>
          </a:p>
        </p:txBody>
      </p:sp>
    </p:spTree>
    <p:extLst>
      <p:ext uri="{BB962C8B-B14F-4D97-AF65-F5344CB8AC3E}">
        <p14:creationId xmlns:p14="http://schemas.microsoft.com/office/powerpoint/2010/main" val="282276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8" grpId="0"/>
      <p:bldP spid="2" grpId="0" animBg="1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Pointer Arithmetic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47925" y="1981201"/>
            <a:ext cx="70294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5;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*(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5875" y="4731723"/>
            <a:ext cx="10067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4000" dirty="0"/>
              <a:t>   is the </a:t>
            </a:r>
            <a:r>
              <a:rPr lang="en-US" sz="4000" i="1" u="sng" dirty="0"/>
              <a:t>address</a:t>
            </a:r>
            <a:r>
              <a:rPr lang="en-US" sz="4000" dirty="0"/>
              <a:t> of the first element. </a:t>
            </a:r>
          </a:p>
          <a:p>
            <a:r>
              <a:rPr lang="en-US" sz="4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nums+i</a:t>
            </a:r>
            <a:r>
              <a:rPr lang="en-US" sz="4000" dirty="0"/>
              <a:t>   is the </a:t>
            </a:r>
            <a:r>
              <a:rPr lang="en-US" sz="4000" i="1" u="sng" dirty="0"/>
              <a:t>address</a:t>
            </a:r>
            <a:r>
              <a:rPr lang="en-US" sz="4000" dirty="0"/>
              <a:t> of the </a:t>
            </a:r>
            <a:r>
              <a:rPr lang="en-US" sz="4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dirty="0" err="1"/>
              <a:t>th</a:t>
            </a:r>
            <a:r>
              <a:rPr lang="en-US" sz="4000" dirty="0"/>
              <a:t> element.</a:t>
            </a:r>
          </a:p>
        </p:txBody>
      </p:sp>
    </p:spTree>
    <p:extLst>
      <p:ext uri="{BB962C8B-B14F-4D97-AF65-F5344CB8AC3E}">
        <p14:creationId xmlns:p14="http://schemas.microsoft.com/office/powerpoint/2010/main" val="53551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6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Pointer Arithmetic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47925" y="1981201"/>
            <a:ext cx="70294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5;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*(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5875" y="4731723"/>
            <a:ext cx="10067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nums+i</a:t>
            </a:r>
            <a:r>
              <a:rPr lang="en-US" sz="4000" dirty="0"/>
              <a:t>   is the </a:t>
            </a:r>
            <a:r>
              <a:rPr lang="en-US" sz="4000" i="1" u="sng" dirty="0"/>
              <a:t>address</a:t>
            </a:r>
            <a:r>
              <a:rPr lang="en-US" sz="4000" dirty="0"/>
              <a:t> of the </a:t>
            </a:r>
            <a:r>
              <a:rPr lang="en-US" sz="4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dirty="0" err="1"/>
              <a:t>th</a:t>
            </a:r>
            <a:r>
              <a:rPr lang="en-US" sz="4000" dirty="0"/>
              <a:t> element.</a:t>
            </a:r>
          </a:p>
          <a:p>
            <a:r>
              <a:rPr lang="en-US" sz="4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</a:t>
            </a:r>
            <a:r>
              <a:rPr lang="en-US" sz="4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nums+i</a:t>
            </a:r>
            <a:r>
              <a:rPr lang="en-US" sz="4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4000" dirty="0">
                <a:cs typeface="Courier New" panose="02070309020205020404" pitchFamily="49" charset="0"/>
              </a:rPr>
              <a:t>is the </a:t>
            </a:r>
            <a:r>
              <a:rPr lang="en-US" sz="4000" i="1" u="sng" dirty="0">
                <a:cs typeface="Courier New" panose="02070309020205020404" pitchFamily="49" charset="0"/>
              </a:rPr>
              <a:t>value</a:t>
            </a:r>
            <a:r>
              <a:rPr lang="en-US" sz="4000" dirty="0">
                <a:cs typeface="Courier New" panose="02070309020205020404" pitchFamily="49" charset="0"/>
              </a:rPr>
              <a:t> of the </a:t>
            </a:r>
            <a:r>
              <a:rPr lang="en-US" sz="4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dirty="0" err="1">
                <a:cs typeface="Courier New" panose="02070309020205020404" pitchFamily="49" charset="0"/>
              </a:rPr>
              <a:t>th</a:t>
            </a:r>
            <a:r>
              <a:rPr lang="en-US" sz="4000" dirty="0">
                <a:cs typeface="Courier New" panose="02070309020205020404" pitchFamily="49" charset="0"/>
              </a:rPr>
              <a:t> element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0998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Pointer Arithmetic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47925" y="1981201"/>
            <a:ext cx="70294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5;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*(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6850" y="4560274"/>
            <a:ext cx="7362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&amp;</a:t>
            </a:r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</a:p>
          <a:p>
            <a:pPr algn="r"/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&amp;</a:t>
            </a:r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algn="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*(</a:t>
            </a:r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69779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523875"/>
            <a:ext cx="7743825" cy="567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237" y="280987"/>
            <a:ext cx="6638816" cy="3690938"/>
          </a:xfrm>
          <a:prstGeom prst="rect">
            <a:avLst/>
          </a:prstGeom>
        </p:spPr>
      </p:pic>
      <p:sp>
        <p:nvSpPr>
          <p:cNvPr id="7" name="Rectangle: Rounded Corners 6"/>
          <p:cNvSpPr/>
          <p:nvPr/>
        </p:nvSpPr>
        <p:spPr>
          <a:xfrm>
            <a:off x="9410700" y="619126"/>
            <a:ext cx="647700" cy="1828800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279536" y="2690814"/>
            <a:ext cx="4262328" cy="144655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Addresses go up by 4. Why?</a:t>
            </a:r>
          </a:p>
        </p:txBody>
      </p:sp>
    </p:spTree>
    <p:extLst>
      <p:ext uri="{BB962C8B-B14F-4D97-AF65-F5344CB8AC3E}">
        <p14:creationId xmlns:p14="http://schemas.microsoft.com/office/powerpoint/2010/main" val="424914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 descr="http://lh6.ggpht.com/_9F9_RUESS2E/TFAY7zpCOoI/AAAAAAAADWM/Yy5-JZUoWU4/s800/photoshop-dominos-bo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68"/>
          <a:stretch/>
        </p:blipFill>
        <p:spPr bwMode="auto">
          <a:xfrm>
            <a:off x="1585626" y="164123"/>
            <a:ext cx="9020748" cy="669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 rot="21034104">
            <a:off x="5315010" y="4658073"/>
            <a:ext cx="6544071" cy="13255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latin typeface="+mn-lt"/>
              </a:rPr>
              <a:t>Spot the Error</a:t>
            </a:r>
          </a:p>
        </p:txBody>
      </p:sp>
      <p:sp>
        <p:nvSpPr>
          <p:cNvPr id="7" name="Oval 6"/>
          <p:cNvSpPr/>
          <p:nvPr/>
        </p:nvSpPr>
        <p:spPr>
          <a:xfrm>
            <a:off x="2199289" y="370681"/>
            <a:ext cx="2008461" cy="132000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805040" y="321606"/>
            <a:ext cx="1269126" cy="14952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5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10869" y="2528047"/>
            <a:ext cx="899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number</a:t>
            </a:r>
          </a:p>
          <a:p>
            <a:r>
              <a:rPr lang="en-US" sz="5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5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“%d”</a:t>
            </a:r>
            <a:r>
              <a:rPr lang="en-US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&amp;number);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77787" y="582706"/>
            <a:ext cx="9457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User Input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0940" y="5212051"/>
            <a:ext cx="1055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The &amp; operator returns the </a:t>
            </a:r>
            <a:r>
              <a:rPr lang="en-US" sz="4000" b="1" u="sng" dirty="0"/>
              <a:t>address</a:t>
            </a:r>
            <a:r>
              <a:rPr lang="en-US" sz="4000" b="1" dirty="0"/>
              <a:t> of a variable</a:t>
            </a:r>
          </a:p>
        </p:txBody>
      </p:sp>
      <p:sp>
        <p:nvSpPr>
          <p:cNvPr id="8" name="Oval 7"/>
          <p:cNvSpPr/>
          <p:nvPr/>
        </p:nvSpPr>
        <p:spPr>
          <a:xfrm>
            <a:off x="6741459" y="3405210"/>
            <a:ext cx="663388" cy="799237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9387" y="1311166"/>
            <a:ext cx="87061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 = {8, 0, 6, 4, 1, 7};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Oval 2"/>
          <p:cNvSpPr/>
          <p:nvPr/>
        </p:nvSpPr>
        <p:spPr>
          <a:xfrm>
            <a:off x="4975334" y="2593428"/>
            <a:ext cx="4310555" cy="8749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20809092">
            <a:off x="7247541" y="4292490"/>
            <a:ext cx="4267199" cy="1323439"/>
          </a:xfrm>
          <a:prstGeom prst="rect">
            <a:avLst/>
          </a:prstGeom>
          <a:solidFill>
            <a:schemeClr val="tx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Too many elements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50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9387" y="1311166"/>
            <a:ext cx="702944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&lt;= 5;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(“%d”, &amp;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Oval 2"/>
          <p:cNvSpPr/>
          <p:nvPr/>
        </p:nvSpPr>
        <p:spPr>
          <a:xfrm>
            <a:off x="3485493" y="3253934"/>
            <a:ext cx="2828597" cy="7426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664633">
            <a:off x="6577506" y="1082561"/>
            <a:ext cx="4267199" cy="1323439"/>
          </a:xfrm>
          <a:prstGeom prst="rect">
            <a:avLst/>
          </a:prstGeom>
          <a:solidFill>
            <a:schemeClr val="tx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Exceed Array Range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53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9387" y="1311166"/>
            <a:ext cx="702944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5;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*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Oval 5"/>
          <p:cNvSpPr/>
          <p:nvPr/>
        </p:nvSpPr>
        <p:spPr>
          <a:xfrm>
            <a:off x="3130770" y="4079223"/>
            <a:ext cx="1969376" cy="8749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21327867">
            <a:off x="6869168" y="1699062"/>
            <a:ext cx="4267199" cy="1323439"/>
          </a:xfrm>
          <a:prstGeom prst="rect">
            <a:avLst/>
          </a:prstGeom>
          <a:solidFill>
            <a:schemeClr val="tx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Missing brackets ( )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35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9387" y="1311166"/>
            <a:ext cx="7029449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nn-NO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main(void)</a:t>
            </a:r>
          </a:p>
          <a:p>
            <a:r>
              <a:rPr lang="nn-NO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nn-NO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n-NO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nn-NO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i, *nums;</a:t>
            </a:r>
          </a:p>
          <a:p>
            <a:r>
              <a:rPr lang="nn-NO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nn-NO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n-NO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n-NO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(i = 0; i &lt; 5; i++)</a:t>
            </a:r>
          </a:p>
          <a:p>
            <a:r>
              <a:rPr lang="nn-NO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nn-NO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*(nums + i) = i*i;</a:t>
            </a:r>
          </a:p>
          <a:p>
            <a:r>
              <a:rPr lang="nn-NO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nn-NO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3426016" y="2727434"/>
            <a:ext cx="1658364" cy="5833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7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Pointer Arithmetic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47925" y="1981201"/>
            <a:ext cx="70294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5;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*(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6850" y="4560274"/>
            <a:ext cx="7362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&amp;</a:t>
            </a:r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</a:p>
          <a:p>
            <a:pPr algn="r"/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&amp;</a:t>
            </a:r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algn="r"/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*(</a:t>
            </a:r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0719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9387" y="1311166"/>
            <a:ext cx="7029449" cy="4585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nn-NO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main(void)</a:t>
            </a:r>
          </a:p>
          <a:p>
            <a:r>
              <a:rPr lang="nn-NO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nn-NO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n-NO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nn-NO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i, *nums;</a:t>
            </a:r>
          </a:p>
          <a:p>
            <a:r>
              <a:rPr lang="nn-NO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nn-NO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n-NO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n-NO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(i = 0; i &lt; 5; i++)</a:t>
            </a:r>
          </a:p>
          <a:p>
            <a:r>
              <a:rPr lang="nn-NO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nn-NO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*(nums + i) = i*i;</a:t>
            </a:r>
          </a:p>
          <a:p>
            <a:r>
              <a:rPr lang="nn-NO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nn-NO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3426016" y="2727434"/>
            <a:ext cx="1658364" cy="5833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21305350">
            <a:off x="6664217" y="1225748"/>
            <a:ext cx="4267199" cy="1938992"/>
          </a:xfrm>
          <a:prstGeom prst="rect">
            <a:avLst/>
          </a:prstGeom>
          <a:solidFill>
            <a:schemeClr val="tx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 has not been allocated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4807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89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+mn-lt"/>
              </a:rPr>
              <a:t>Static VS Dynamic Arrays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549" y="1211907"/>
            <a:ext cx="10391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Everything we’ve seen up to now has been static: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0700" y="2295525"/>
            <a:ext cx="47815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[100];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5300" y="5521523"/>
            <a:ext cx="11344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We will learn about dynamic allocation, but first…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2619375" y="3743325"/>
            <a:ext cx="3333750" cy="571500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181850" y="3419385"/>
            <a:ext cx="3895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This is a </a:t>
            </a:r>
            <a:r>
              <a:rPr lang="en-US" sz="3600" b="1" u="sng" dirty="0"/>
              <a:t>static</a:t>
            </a:r>
            <a:r>
              <a:rPr lang="en-US" sz="3600" dirty="0"/>
              <a:t> array of 100 integers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991225" y="4029075"/>
            <a:ext cx="1257300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5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Static 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012" y="1690688"/>
            <a:ext cx="8067675" cy="66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/>
              <a:t>Size must be known at compile time: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525" y="2541588"/>
            <a:ext cx="61531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x; 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“Enter size: “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“%d”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&amp;x);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[x];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1628775" y="3821122"/>
            <a:ext cx="2838450" cy="56197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52950" y="3809721"/>
            <a:ext cx="2495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</a:rPr>
              <a:t>BAD!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2012" y="5016957"/>
            <a:ext cx="1099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Why is this bad, based on what we’ve learned about variable declaration?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200" y="5540177"/>
            <a:ext cx="1099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Declarations must be at the top, before any other statements.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58075" y="2579688"/>
            <a:ext cx="3400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Declaration</a:t>
            </a:r>
          </a:p>
        </p:txBody>
      </p:sp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>
            <a:off x="3419475" y="2841298"/>
            <a:ext cx="403860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58074" y="3153431"/>
            <a:ext cx="3400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Other statements</a:t>
            </a:r>
          </a:p>
        </p:txBody>
      </p:sp>
      <p:sp>
        <p:nvSpPr>
          <p:cNvPr id="15" name="Right Brace 14"/>
          <p:cNvSpPr/>
          <p:nvPr/>
        </p:nvSpPr>
        <p:spPr>
          <a:xfrm>
            <a:off x="6724650" y="3074333"/>
            <a:ext cx="485775" cy="718214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458075" y="3823584"/>
            <a:ext cx="3400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Another Declaration</a:t>
            </a:r>
          </a:p>
        </p:txBody>
      </p:sp>
      <p:cxnSp>
        <p:nvCxnSpPr>
          <p:cNvPr id="17" name="Straight Arrow Connector 16"/>
          <p:cNvCxnSpPr>
            <a:stCxn id="16" idx="1"/>
          </p:cNvCxnSpPr>
          <p:nvPr/>
        </p:nvCxnSpPr>
        <p:spPr>
          <a:xfrm flipH="1">
            <a:off x="5891213" y="4085194"/>
            <a:ext cx="15668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40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animBg="1"/>
      <p:bldP spid="6" grpId="0"/>
      <p:bldP spid="7" grpId="0"/>
      <p:bldP spid="9" grpId="0"/>
      <p:bldP spid="10" grpId="0"/>
      <p:bldP spid="14" grpId="0"/>
      <p:bldP spid="15" grpId="0" animBg="1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Static Array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756" y="1685926"/>
            <a:ext cx="9996487" cy="66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/>
              <a:t>Once declared, size is fixed! It cannot be changed: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38300" y="2665413"/>
            <a:ext cx="61531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[100]; </a:t>
            </a:r>
          </a:p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“Enter size: “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“%d”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&amp;x);</a:t>
            </a:r>
          </a:p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[x];</a:t>
            </a: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1581149" y="3944947"/>
            <a:ext cx="3514725" cy="56197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195887" y="3944947"/>
            <a:ext cx="2495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</a:rPr>
              <a:t>BAD!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97756" y="5231269"/>
            <a:ext cx="1099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Once declared, 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3600" b="1" dirty="0"/>
              <a:t> is stuck having 100 elements.</a:t>
            </a:r>
          </a:p>
        </p:txBody>
      </p:sp>
    </p:spTree>
    <p:extLst>
      <p:ext uri="{BB962C8B-B14F-4D97-AF65-F5344CB8AC3E}">
        <p14:creationId xmlns:p14="http://schemas.microsoft.com/office/powerpoint/2010/main" val="198174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  <p:bldP spid="20" grpId="0" animBg="1"/>
      <p:bldP spid="21" grpId="0"/>
      <p:bldP spid="2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775" y="1536700"/>
            <a:ext cx="9134475" cy="2759075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>
                <a:latin typeface="+mn-lt"/>
              </a:rPr>
              <a:t>Static arrays as function arguments</a:t>
            </a:r>
          </a:p>
        </p:txBody>
      </p:sp>
    </p:spTree>
    <p:extLst>
      <p:ext uri="{BB962C8B-B14F-4D97-AF65-F5344CB8AC3E}">
        <p14:creationId xmlns:p14="http://schemas.microsoft.com/office/powerpoint/2010/main" val="829499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Pointer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825625"/>
            <a:ext cx="11353799" cy="666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A </a:t>
            </a:r>
            <a:r>
              <a:rPr lang="en-US" sz="3200" b="1" dirty="0"/>
              <a:t>pointer</a:t>
            </a:r>
            <a:r>
              <a:rPr lang="en-US" sz="3200" dirty="0"/>
              <a:t> is a variable that stores the </a:t>
            </a:r>
            <a:r>
              <a:rPr lang="en-US" sz="3200" b="1" dirty="0"/>
              <a:t>address</a:t>
            </a:r>
            <a:r>
              <a:rPr lang="en-US" sz="3200" dirty="0"/>
              <a:t> of another variable: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0294" y="2753096"/>
            <a:ext cx="11071412" cy="214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cptr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	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stores the address of a char   */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iptr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	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stores the address of an </a:t>
            </a:r>
            <a:r>
              <a:rPr lang="en-US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*/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fptr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	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stores the address of a float  */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dptr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stores the address of a double */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0871" y="5156103"/>
            <a:ext cx="8570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3200" dirty="0"/>
              <a:t> is used to specify a pointer.</a:t>
            </a:r>
          </a:p>
        </p:txBody>
      </p:sp>
    </p:spTree>
    <p:extLst>
      <p:ext uri="{BB962C8B-B14F-4D97-AF65-F5344CB8AC3E}">
        <p14:creationId xmlns:p14="http://schemas.microsoft.com/office/powerpoint/2010/main" val="224135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5494" y="454710"/>
            <a:ext cx="93345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28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 (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x,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k = 4;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x = increment(k);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“k+1 = %d\n”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x);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5494" y="1292910"/>
            <a:ext cx="104584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increment (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+ 1;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ight Brace 5"/>
          <p:cNvSpPr/>
          <p:nvPr/>
        </p:nvSpPr>
        <p:spPr>
          <a:xfrm>
            <a:off x="5753719" y="1292910"/>
            <a:ext cx="514350" cy="1621740"/>
          </a:xfrm>
          <a:prstGeom prst="righ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68119" y="184217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User-defined function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58094" y="4791075"/>
            <a:ext cx="3009900" cy="41511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819" y="4722842"/>
            <a:ext cx="461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Calling user-defined function</a:t>
            </a:r>
          </a:p>
        </p:txBody>
      </p:sp>
      <p:sp>
        <p:nvSpPr>
          <p:cNvPr id="10" name="Oval 9"/>
          <p:cNvSpPr/>
          <p:nvPr/>
        </p:nvSpPr>
        <p:spPr>
          <a:xfrm>
            <a:off x="4642819" y="4741566"/>
            <a:ext cx="723900" cy="502722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963144" y="1870248"/>
            <a:ext cx="21957" cy="2833217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2169" y="3298439"/>
            <a:ext cx="6454424" cy="954107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Argument gets </a:t>
            </a:r>
            <a:r>
              <a:rPr lang="en-US" sz="2800" b="1" i="1" u="sng" dirty="0">
                <a:solidFill>
                  <a:schemeClr val="bg1"/>
                </a:solidFill>
              </a:rPr>
              <a:t>copied</a:t>
            </a:r>
            <a:r>
              <a:rPr lang="en-US" sz="2800" dirty="0">
                <a:solidFill>
                  <a:schemeClr val="bg1"/>
                </a:solidFill>
              </a:rPr>
              <a:t> into parameter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sz="2800" dirty="0">
                <a:solidFill>
                  <a:schemeClr val="bg1"/>
                </a:solidFill>
              </a:rPr>
              <a:t> and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solidFill>
                  <a:schemeClr val="bg1"/>
                </a:solidFill>
              </a:rPr>
              <a:t> are </a:t>
            </a:r>
            <a:r>
              <a:rPr lang="en-US" sz="2800" b="1" u="sng" dirty="0">
                <a:solidFill>
                  <a:schemeClr val="bg1"/>
                </a:solidFill>
              </a:rPr>
              <a:t>different</a:t>
            </a:r>
            <a:r>
              <a:rPr lang="en-US" sz="2800" dirty="0">
                <a:solidFill>
                  <a:schemeClr val="bg1"/>
                </a:solidFill>
              </a:rPr>
              <a:t> variables!</a:t>
            </a:r>
          </a:p>
        </p:txBody>
      </p:sp>
      <p:sp>
        <p:nvSpPr>
          <p:cNvPr id="17" name="Oval 16"/>
          <p:cNvSpPr/>
          <p:nvPr/>
        </p:nvSpPr>
        <p:spPr>
          <a:xfrm>
            <a:off x="3220069" y="2085975"/>
            <a:ext cx="1562100" cy="66675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7" idx="3"/>
          </p:cNvCxnSpPr>
          <p:nvPr/>
        </p:nvCxnSpPr>
        <p:spPr>
          <a:xfrm flipH="1">
            <a:off x="2105025" y="2655082"/>
            <a:ext cx="1343808" cy="215504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6095" y="3039354"/>
            <a:ext cx="2853974" cy="954107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Return value gets copied into 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2" name="TextBox 1"/>
          <p:cNvSpPr txBox="1"/>
          <p:nvPr/>
        </p:nvSpPr>
        <p:spPr>
          <a:xfrm rot="538197">
            <a:off x="8692181" y="433016"/>
            <a:ext cx="3267075" cy="1107996"/>
          </a:xfrm>
          <a:prstGeom prst="rect">
            <a:avLst/>
          </a:prstGeom>
          <a:solidFill>
            <a:schemeClr val="tx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6"/>
                </a:solidFill>
              </a:rPr>
              <a:t>Recall:</a:t>
            </a:r>
          </a:p>
        </p:txBody>
      </p:sp>
    </p:spTree>
    <p:extLst>
      <p:ext uri="{BB962C8B-B14F-4D97-AF65-F5344CB8AC3E}">
        <p14:creationId xmlns:p14="http://schemas.microsoft.com/office/powerpoint/2010/main" val="86763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 animBg="1"/>
      <p:bldP spid="9" grpId="0"/>
      <p:bldP spid="10" grpId="0" animBg="1"/>
      <p:bldP spid="13" grpId="0" animBg="1"/>
      <p:bldP spid="17" grpId="0" animBg="1"/>
      <p:bldP spid="2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899" y="857250"/>
            <a:ext cx="114776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Write a user-defined void function that does the following:</a:t>
            </a:r>
          </a:p>
          <a:p>
            <a:pPr algn="ctr"/>
            <a:r>
              <a:rPr lang="en-US" sz="3200" dirty="0"/>
              <a:t>Changes the first element of a static array to a specified value. 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The function will take two arguments: the static array, and the value to be changed. 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Assume the array has at least one element.</a:t>
            </a:r>
          </a:p>
        </p:txBody>
      </p:sp>
    </p:spTree>
    <p:extLst>
      <p:ext uri="{BB962C8B-B14F-4D97-AF65-F5344CB8AC3E}">
        <p14:creationId xmlns:p14="http://schemas.microsoft.com/office/powerpoint/2010/main" val="20487021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994" y="378510"/>
            <a:ext cx="840043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change_first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                  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2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 (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 = {1, 2, 3, 4, 5};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“before: %d\n”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change_first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       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“after: %d\n”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4252592" y="996434"/>
            <a:ext cx="40511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[],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4033009" y="4606409"/>
            <a:ext cx="1903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57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1252217" y="1875968"/>
            <a:ext cx="2977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>
          <a:xfrm>
            <a:off x="4013960" y="4686299"/>
            <a:ext cx="1062866" cy="405229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0"/>
          </p:cNvCxnSpPr>
          <p:nvPr/>
        </p:nvCxnSpPr>
        <p:spPr>
          <a:xfrm flipV="1">
            <a:off x="4545393" y="1519654"/>
            <a:ext cx="740982" cy="316664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20456" y="1968316"/>
            <a:ext cx="6257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dirty="0"/>
              <a:t> is the </a:t>
            </a:r>
            <a:r>
              <a:rPr lang="en-US" sz="2800" i="1" dirty="0"/>
              <a:t>address</a:t>
            </a:r>
            <a:r>
              <a:rPr lang="en-US" sz="2800" dirty="0"/>
              <a:t> of the first element.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620455" y="2387832"/>
            <a:ext cx="6257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This address is </a:t>
            </a:r>
            <a:r>
              <a:rPr lang="en-US" sz="2800" i="1" dirty="0"/>
              <a:t>copied</a:t>
            </a:r>
            <a:r>
              <a:rPr lang="en-US" sz="2800" dirty="0"/>
              <a:t> into 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800" dirty="0"/>
              <a:t>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620454" y="2791476"/>
            <a:ext cx="6257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</a:t>
            </a:r>
            <a:r>
              <a:rPr lang="en-US" sz="2800" i="1" dirty="0"/>
              <a:t>elements</a:t>
            </a:r>
            <a:r>
              <a:rPr lang="en-US" sz="2800" dirty="0"/>
              <a:t> of the array are </a:t>
            </a:r>
            <a:r>
              <a:rPr lang="en-US" sz="2800" b="1" u="sng" dirty="0">
                <a:solidFill>
                  <a:srgbClr val="FF0000"/>
                </a:solidFill>
              </a:rPr>
              <a:t>NOT</a:t>
            </a:r>
            <a:r>
              <a:rPr lang="en-US" sz="2800" dirty="0"/>
              <a:t> copied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84551" y="432454"/>
            <a:ext cx="6763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This is a pointer! Equivalent to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endParaRPr lang="en-US" sz="28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Rectangle: Rounded Corners 18"/>
          <p:cNvSpPr/>
          <p:nvPr/>
        </p:nvSpPr>
        <p:spPr>
          <a:xfrm>
            <a:off x="4262117" y="996434"/>
            <a:ext cx="2025554" cy="52322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3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  <p:bldP spid="9" grpId="0"/>
      <p:bldP spid="10" grpId="0" animBg="1"/>
      <p:bldP spid="13" grpId="0"/>
      <p:bldP spid="14" grpId="0"/>
      <p:bldP spid="17" grpId="0"/>
      <p:bldP spid="18" grpId="0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994" y="378510"/>
            <a:ext cx="8400431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change_first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[],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2800" dirty="0"/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2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 (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 = {1, 2, 3, 4, 5};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“before: %d\n”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change_first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57);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“after: %d\n”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856" r="4207"/>
          <a:stretch/>
        </p:blipFill>
        <p:spPr>
          <a:xfrm rot="16200000">
            <a:off x="7100890" y="2062162"/>
            <a:ext cx="6858000" cy="27336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221043" y="0"/>
            <a:ext cx="2617694" cy="707886"/>
          </a:xfrm>
          <a:prstGeom prst="rect">
            <a:avLst/>
          </a:prstGeom>
          <a:solidFill>
            <a:schemeClr val="tx1"/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430000" y="1626950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812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46223" y="1625125"/>
            <a:ext cx="1119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endParaRPr lang="en-US" sz="28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430000" y="2081869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816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430000" y="2522351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820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430000" y="2965688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824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430000" y="3406170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828</a:t>
            </a:r>
          </a:p>
        </p:txBody>
      </p:sp>
      <p:cxnSp>
        <p:nvCxnSpPr>
          <p:cNvPr id="32" name="Straight Arrow Connector 31"/>
          <p:cNvCxnSpPr>
            <a:stCxn id="22" idx="3"/>
          </p:cNvCxnSpPr>
          <p:nvPr/>
        </p:nvCxnSpPr>
        <p:spPr>
          <a:xfrm>
            <a:off x="8965412" y="1886735"/>
            <a:ext cx="569113" cy="182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415336" y="5130850"/>
            <a:ext cx="1119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endParaRPr lang="en-US" sz="28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651215" y="1626950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660734" y="2081869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660734" y="2513756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660728" y="2968675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660728" y="3400562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651215" y="5149900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812</a:t>
            </a:r>
          </a:p>
        </p:txBody>
      </p:sp>
      <p:sp>
        <p:nvSpPr>
          <p:cNvPr id="44" name="Arc 43"/>
          <p:cNvSpPr/>
          <p:nvPr/>
        </p:nvSpPr>
        <p:spPr>
          <a:xfrm>
            <a:off x="8965412" y="1886734"/>
            <a:ext cx="1486743" cy="4971265"/>
          </a:xfrm>
          <a:prstGeom prst="arc">
            <a:avLst>
              <a:gd name="adj1" fmla="val 7774999"/>
              <a:gd name="adj2" fmla="val 15966485"/>
            </a:avLst>
          </a:prstGeom>
          <a:ln w="571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1430000" y="5139456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844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405817" y="5572294"/>
            <a:ext cx="1119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endParaRPr lang="en-US" sz="28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60734" y="5596434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57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430000" y="5572294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848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02302" y="4019550"/>
            <a:ext cx="688323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02302" y="4876800"/>
            <a:ext cx="688323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4013960" y="4645610"/>
            <a:ext cx="1062866" cy="485239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V="1">
            <a:off x="4545393" y="1519656"/>
            <a:ext cx="740982" cy="312595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5174462" y="4645610"/>
            <a:ext cx="831879" cy="405229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>
            <a:stCxn id="53" idx="0"/>
          </p:cNvCxnSpPr>
          <p:nvPr/>
        </p:nvCxnSpPr>
        <p:spPr>
          <a:xfrm flipV="1">
            <a:off x="5590402" y="1499311"/>
            <a:ext cx="2024834" cy="314629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02302" y="2119770"/>
            <a:ext cx="688323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766355" y="1697882"/>
            <a:ext cx="1435047" cy="369332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57</a:t>
            </a:r>
          </a:p>
        </p:txBody>
      </p:sp>
    </p:spTree>
    <p:extLst>
      <p:ext uri="{BB962C8B-B14F-4D97-AF65-F5344CB8AC3E}">
        <p14:creationId xmlns:p14="http://schemas.microsoft.com/office/powerpoint/2010/main" val="172135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/>
      <p:bldP spid="22" grpId="0"/>
      <p:bldP spid="23" grpId="0"/>
      <p:bldP spid="24" grpId="0"/>
      <p:bldP spid="25" grpId="0"/>
      <p:bldP spid="26" grpId="0"/>
      <p:bldP spid="33" grpId="0"/>
      <p:bldP spid="36" grpId="0"/>
      <p:bldP spid="37" grpId="0"/>
      <p:bldP spid="38" grpId="0"/>
      <p:bldP spid="39" grpId="0"/>
      <p:bldP spid="40" grpId="0"/>
      <p:bldP spid="41" grpId="0"/>
      <p:bldP spid="44" grpId="0" animBg="1"/>
      <p:bldP spid="45" grpId="0"/>
      <p:bldP spid="46" grpId="0"/>
      <p:bldP spid="47" grpId="0"/>
      <p:bldP spid="48" grpId="0"/>
      <p:bldP spid="51" grpId="0" animBg="1"/>
      <p:bldP spid="53" grpId="0" animBg="1"/>
      <p:bldP spid="6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549" y="2000250"/>
            <a:ext cx="104013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Write a user-defined void function that does the following:</a:t>
            </a:r>
          </a:p>
          <a:p>
            <a:pPr algn="ctr"/>
            <a:r>
              <a:rPr lang="en-US" sz="3200" dirty="0"/>
              <a:t>Print all the elements in an array.</a:t>
            </a: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271194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7234" y="388035"/>
            <a:ext cx="8400431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print_array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[],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size)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/>
              <a:t>	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2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 (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 = {1, 2, 3, 4, 5};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print_array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5);</a:t>
            </a: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2219054" y="2302013"/>
            <a:ext cx="14734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1298951" y="1871126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     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size;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“%d ”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  <a:endParaRPr lang="en-US" sz="2800" dirty="0"/>
          </a:p>
        </p:txBody>
      </p:sp>
      <p:sp>
        <p:nvSpPr>
          <p:cNvPr id="2" name="Oval 1"/>
          <p:cNvSpPr/>
          <p:nvPr/>
        </p:nvSpPr>
        <p:spPr>
          <a:xfrm>
            <a:off x="6249798" y="973123"/>
            <a:ext cx="2055303" cy="587229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408216" y="851238"/>
            <a:ext cx="3794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Why do we pass the size of the array into the function?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3446" y="3676061"/>
            <a:ext cx="537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If we change the size of the array, only the main() function has to be modified.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1298951" y="4588778"/>
            <a:ext cx="6653812" cy="9899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346951" y="5976436"/>
            <a:ext cx="759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This way, our program stays modular!</a:t>
            </a:r>
          </a:p>
        </p:txBody>
      </p:sp>
    </p:spTree>
    <p:extLst>
      <p:ext uri="{BB962C8B-B14F-4D97-AF65-F5344CB8AC3E}">
        <p14:creationId xmlns:p14="http://schemas.microsoft.com/office/powerpoint/2010/main" val="230568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  <p:bldP spid="6" grpId="0" animBg="1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549" y="2000250"/>
            <a:ext cx="104013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Write a user-defined void function that does the following:</a:t>
            </a:r>
          </a:p>
          <a:p>
            <a:pPr algn="ctr"/>
            <a:r>
              <a:rPr lang="en-US" sz="3200" dirty="0"/>
              <a:t>Finds the largest element in an array and returns it.</a:t>
            </a: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940334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956" y="438369"/>
            <a:ext cx="689635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find(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[],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size)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	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 (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 = {1, -2, 0, 4, -9, 3};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“largest: %d”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find(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6));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return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(0);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967530" y="1511440"/>
            <a:ext cx="440981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largest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size;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&gt; largest)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largest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(largest);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75819" y="1469495"/>
            <a:ext cx="521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Initialize largest to the first element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46459" y="2557879"/>
            <a:ext cx="5847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Compare each element to largest. If </a:t>
            </a:r>
            <a:r>
              <a:rPr lang="en-US" sz="2400" b="1" dirty="0" err="1"/>
              <a:t>arr</a:t>
            </a:r>
            <a:r>
              <a:rPr lang="en-US" sz="2400" b="1" dirty="0"/>
              <a:t>[</a:t>
            </a:r>
            <a:r>
              <a:rPr lang="en-US" sz="2400" b="1" dirty="0" err="1"/>
              <a:t>i</a:t>
            </a:r>
            <a:r>
              <a:rPr lang="en-US" sz="2400" b="1" dirty="0"/>
              <a:t>] is bigger than largest, set largest to </a:t>
            </a:r>
            <a:r>
              <a:rPr lang="en-US" sz="2400" b="1" dirty="0" err="1"/>
              <a:t>arr</a:t>
            </a:r>
            <a:r>
              <a:rPr lang="en-US" sz="2400" b="1" dirty="0"/>
              <a:t>[</a:t>
            </a:r>
            <a:r>
              <a:rPr lang="en-US" sz="2400" b="1" dirty="0" err="1"/>
              <a:t>i</a:t>
            </a:r>
            <a:r>
              <a:rPr lang="en-US" sz="2400" b="1" dirty="0"/>
              <a:t>]</a:t>
            </a:r>
          </a:p>
        </p:txBody>
      </p:sp>
      <p:cxnSp>
        <p:nvCxnSpPr>
          <p:cNvPr id="16" name="Straight Arrow Connector 15"/>
          <p:cNvCxnSpPr>
            <a:stCxn id="13" idx="1"/>
          </p:cNvCxnSpPr>
          <p:nvPr/>
        </p:nvCxnSpPr>
        <p:spPr>
          <a:xfrm flipH="1" flipV="1">
            <a:off x="4848837" y="1700327"/>
            <a:ext cx="926982" cy="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806892" y="2973377"/>
            <a:ext cx="939567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75819" y="3637876"/>
            <a:ext cx="521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Return largest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770851" y="3867325"/>
            <a:ext cx="1975608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38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549" y="2000250"/>
            <a:ext cx="104013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Write a user-defined void function that does the following:</a:t>
            </a:r>
          </a:p>
          <a:p>
            <a:pPr algn="ctr"/>
            <a:r>
              <a:rPr lang="en-US" sz="3200" dirty="0"/>
              <a:t>Takes an array, and creates a second array whose elements are each three times bigger than the corresponding elements in the original array. Return the tripled array.</a:t>
            </a: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5150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Returning Static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4479" y="1690688"/>
            <a:ext cx="4623033" cy="10601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FF0000"/>
                </a:solidFill>
              </a:rPr>
              <a:t>Can’t do it.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2600" y="2538004"/>
            <a:ext cx="10066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Static arrays can </a:t>
            </a:r>
            <a:r>
              <a:rPr lang="en-US" sz="3600" b="1" dirty="0">
                <a:solidFill>
                  <a:srgbClr val="FF0000"/>
                </a:solidFill>
              </a:rPr>
              <a:t>never be returned</a:t>
            </a:r>
            <a:r>
              <a:rPr lang="en-US" sz="3600" b="1" dirty="0"/>
              <a:t> by a function.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2600" y="5355291"/>
            <a:ext cx="100667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Why?</a:t>
            </a:r>
          </a:p>
        </p:txBody>
      </p:sp>
      <p:sp>
        <p:nvSpPr>
          <p:cNvPr id="7" name="Rectangle 6"/>
          <p:cNvSpPr/>
          <p:nvPr/>
        </p:nvSpPr>
        <p:spPr>
          <a:xfrm>
            <a:off x="2318151" y="3559388"/>
            <a:ext cx="75556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 = {1, 2, 3, 4, 5};</a:t>
            </a:r>
          </a:p>
          <a:p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795244" y="3559388"/>
            <a:ext cx="7994708" cy="107721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95244" y="3559388"/>
            <a:ext cx="7994708" cy="107721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68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93059" y="951190"/>
            <a:ext cx="11698941" cy="214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cptr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	 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stores the address of a char   */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iptr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	 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stores the address of an </a:t>
            </a:r>
            <a:r>
              <a:rPr lang="en-US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*/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fptr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	 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stores the address of a float  */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dptr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stores the address of a double */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8870" y="3343835"/>
            <a:ext cx="102018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 a 32-bit application, pointers are also 32 bits (4 bytes), regardless of the data type they are pointing to.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8870" y="4548488"/>
            <a:ext cx="10201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char*</a:t>
            </a:r>
            <a:r>
              <a:rPr lang="en-US" sz="2800" dirty="0"/>
              <a:t> is 4 bytes, even though it points to a 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800" dirty="0"/>
              <a:t>, which is 1 byte.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8870" y="5322254"/>
            <a:ext cx="10201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value of a pointer is simply a memory location (address)</a:t>
            </a:r>
          </a:p>
        </p:txBody>
      </p:sp>
    </p:spTree>
    <p:extLst>
      <p:ext uri="{BB962C8B-B14F-4D97-AF65-F5344CB8AC3E}">
        <p14:creationId xmlns:p14="http://schemas.microsoft.com/office/powerpoint/2010/main" val="17325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Returning Static Arrays</a:t>
            </a:r>
          </a:p>
        </p:txBody>
      </p:sp>
      <p:sp>
        <p:nvSpPr>
          <p:cNvPr id="7" name="Rectangle 6"/>
          <p:cNvSpPr/>
          <p:nvPr/>
        </p:nvSpPr>
        <p:spPr>
          <a:xfrm>
            <a:off x="1062600" y="1592710"/>
            <a:ext cx="932297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getArray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 = {1, 2, 3, 4, 5};</a:t>
            </a:r>
          </a:p>
          <a:p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55566"/>
          <a:stretch/>
        </p:blipFill>
        <p:spPr>
          <a:xfrm>
            <a:off x="1915071" y="4028940"/>
            <a:ext cx="8579971" cy="2193466"/>
          </a:xfrm>
          <a:prstGeom prst="rect">
            <a:avLst/>
          </a:prstGeom>
        </p:spPr>
      </p:pic>
      <p:sp>
        <p:nvSpPr>
          <p:cNvPr id="11" name="Rectangle: Rounded Corners 10"/>
          <p:cNvSpPr/>
          <p:nvPr/>
        </p:nvSpPr>
        <p:spPr>
          <a:xfrm>
            <a:off x="4653088" y="4958327"/>
            <a:ext cx="4809694" cy="520118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Returning Static Arrays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4218406"/>
            <a:ext cx="10066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can only return </a:t>
            </a:r>
            <a:r>
              <a:rPr lang="en-US" sz="2800" u="sng" dirty="0"/>
              <a:t>one</a:t>
            </a:r>
            <a:r>
              <a:rPr lang="en-US" sz="2800" dirty="0"/>
              <a:t> thing. In this case, a pointer to the first element in an array. We </a:t>
            </a:r>
            <a:r>
              <a:rPr lang="en-US" sz="2800" b="1" i="1" dirty="0">
                <a:solidFill>
                  <a:srgbClr val="FF0000"/>
                </a:solidFill>
              </a:rPr>
              <a:t>cannot</a:t>
            </a:r>
            <a:r>
              <a:rPr lang="en-US" sz="2800" dirty="0"/>
              <a:t> return the whole array.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62600" y="1592710"/>
            <a:ext cx="932297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getArray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 = {1, 2, 3, 4, 5};</a:t>
            </a:r>
          </a:p>
          <a:p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27417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When a function ends, local variables are returned to the stack.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89905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can return a pointer 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800" dirty="0"/>
              <a:t>), but the array elements themselves are gone</a:t>
            </a:r>
          </a:p>
        </p:txBody>
      </p:sp>
    </p:spTree>
    <p:extLst>
      <p:ext uri="{BB962C8B-B14F-4D97-AF65-F5344CB8AC3E}">
        <p14:creationId xmlns:p14="http://schemas.microsoft.com/office/powerpoint/2010/main" val="313616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Returning Static Arrays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4651565"/>
            <a:ext cx="105274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Instead, we pass the array to be “</a:t>
            </a:r>
            <a:r>
              <a:rPr lang="en-US" sz="4400" b="1" i="1" dirty="0"/>
              <a:t>returned</a:t>
            </a:r>
            <a:r>
              <a:rPr lang="en-US" sz="4400" b="1" dirty="0"/>
              <a:t>” into the function as an argument.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62600" y="1592710"/>
            <a:ext cx="932297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getArray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 = {1, 2, 3, 4, 5};</a:t>
            </a:r>
          </a:p>
          <a:p>
            <a:r>
              <a:rPr lang="en-US" sz="3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274389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549" y="2000250"/>
            <a:ext cx="104013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Write a user-defined void function that does the following:</a:t>
            </a:r>
          </a:p>
          <a:p>
            <a:pPr algn="ctr"/>
            <a:r>
              <a:rPr lang="en-US" sz="3200" dirty="0"/>
              <a:t>Takes an array, and creates a second array whose elements are each three times bigger than the corresponding elements in the original array. Return the tripled array.</a:t>
            </a:r>
          </a:p>
          <a:p>
            <a:pPr algn="ctr"/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166069" y="4538444"/>
            <a:ext cx="10206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Problem:</a:t>
            </a:r>
            <a:r>
              <a:rPr lang="en-US" sz="2800" dirty="0"/>
              <a:t> We can’t use a 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800" dirty="0"/>
              <a:t> statement to return a static array</a:t>
            </a:r>
          </a:p>
        </p:txBody>
      </p:sp>
    </p:spTree>
    <p:extLst>
      <p:ext uri="{BB962C8B-B14F-4D97-AF65-F5344CB8AC3E}">
        <p14:creationId xmlns:p14="http://schemas.microsoft.com/office/powerpoint/2010/main" val="2443763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0455" y="237033"/>
            <a:ext cx="740808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triple(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[],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arr3[],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size)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	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size;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arr3[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]*3;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 (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nums3[5],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 = {1, 2, 3, 4, 5};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triple(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nums3, 5);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“Original:\n”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for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size;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“%2d 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“Tripled:\n”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for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size;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“%2d 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nums3[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return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(0);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64066" y="3582099"/>
            <a:ext cx="3674377" cy="40267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90194" y="1065402"/>
            <a:ext cx="880845" cy="251669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05262" y="1065402"/>
            <a:ext cx="1551964" cy="251669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081244" y="1065402"/>
            <a:ext cx="2588004" cy="251669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75246" y="3984771"/>
            <a:ext cx="6216244" cy="138499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nums3</a:t>
            </a:r>
            <a:r>
              <a:rPr lang="en-US" sz="2800" dirty="0"/>
              <a:t> are declared in main()</a:t>
            </a:r>
          </a:p>
          <a:p>
            <a:r>
              <a:rPr lang="en-US" sz="2800" dirty="0">
                <a:cs typeface="Courier New" panose="02070309020205020404" pitchFamily="49" charset="0"/>
              </a:rPr>
              <a:t>The addresses of their first element gets passed into triple.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128819" y="1376623"/>
            <a:ext cx="6709097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400" dirty="0"/>
              <a:t> is the address of the first element of 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400" dirty="0"/>
              <a:t>. 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arr3</a:t>
            </a:r>
            <a:r>
              <a:rPr lang="en-US" sz="2400" dirty="0"/>
              <a:t> is the address of the first element of 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nums3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363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2" grpId="0" animBg="1"/>
      <p:bldP spid="1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0455" y="237033"/>
            <a:ext cx="740808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triple(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[],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arr3[],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size)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	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size;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arr3[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]*3;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 (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nums3[5],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 = {1, 2, 3, 4, 5};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triple(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nums3, 5);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“Original:\n”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for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size;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“%2d 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“Tripled:\n”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for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size;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“%2d ”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nums3[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return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(0);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856" r="4207"/>
          <a:stretch/>
        </p:blipFill>
        <p:spPr>
          <a:xfrm rot="16200000">
            <a:off x="7100890" y="2062162"/>
            <a:ext cx="6858000" cy="27336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21043" y="0"/>
            <a:ext cx="2617694" cy="707886"/>
          </a:xfrm>
          <a:prstGeom prst="rect">
            <a:avLst/>
          </a:prstGeom>
          <a:solidFill>
            <a:schemeClr val="tx1"/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0000" y="729327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812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46223" y="735891"/>
            <a:ext cx="1119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endParaRPr lang="en-US" sz="28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430000" y="1184246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816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430000" y="1624728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820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430000" y="2068065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824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430000" y="2508547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828</a:t>
            </a:r>
          </a:p>
        </p:txBody>
      </p:sp>
      <p:cxnSp>
        <p:nvCxnSpPr>
          <p:cNvPr id="20" name="Straight Arrow Connector 19"/>
          <p:cNvCxnSpPr>
            <a:stCxn id="15" idx="3"/>
          </p:cNvCxnSpPr>
          <p:nvPr/>
        </p:nvCxnSpPr>
        <p:spPr>
          <a:xfrm>
            <a:off x="8965412" y="997501"/>
            <a:ext cx="569113" cy="182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13327" y="5113348"/>
            <a:ext cx="1119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endParaRPr lang="en-US" sz="28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Arc 21"/>
          <p:cNvSpPr/>
          <p:nvPr/>
        </p:nvSpPr>
        <p:spPr>
          <a:xfrm>
            <a:off x="8915317" y="1063592"/>
            <a:ext cx="1486743" cy="4971265"/>
          </a:xfrm>
          <a:prstGeom prst="arc">
            <a:avLst>
              <a:gd name="adj1" fmla="val 6495381"/>
              <a:gd name="adj2" fmla="val 15966485"/>
            </a:avLst>
          </a:prstGeom>
          <a:ln w="571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438389" y="5139456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852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53996" y="5992427"/>
            <a:ext cx="1119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430000" y="5572294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856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60734" y="1201024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660734" y="1632911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660728" y="2087830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660728" y="2519717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652400" y="745316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667205" y="2920425"/>
            <a:ext cx="1276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nums3</a:t>
            </a:r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8944038" y="3182035"/>
            <a:ext cx="569113" cy="182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432039" y="2927398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832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432039" y="3382317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836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432039" y="3822799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840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432039" y="4266136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844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432039" y="4706618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848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430000" y="6034857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860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31104" y="5533379"/>
            <a:ext cx="1119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654240" y="5597017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832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654240" y="6028904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645906" y="5141309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812</a:t>
            </a:r>
          </a:p>
        </p:txBody>
      </p:sp>
      <p:sp>
        <p:nvSpPr>
          <p:cNvPr id="44" name="Arc 43"/>
          <p:cNvSpPr/>
          <p:nvPr/>
        </p:nvSpPr>
        <p:spPr>
          <a:xfrm>
            <a:off x="8536018" y="3304547"/>
            <a:ext cx="2352892" cy="3185229"/>
          </a:xfrm>
          <a:prstGeom prst="arc">
            <a:avLst>
              <a:gd name="adj1" fmla="val 8611287"/>
              <a:gd name="adj2" fmla="val 15794521"/>
            </a:avLst>
          </a:prstGeom>
          <a:ln w="571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695430" y="3407642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95430" y="3839529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695424" y="4294448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695424" y="4726335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687096" y="2951934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1887523" y="3304547"/>
            <a:ext cx="5696125" cy="33627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/>
          <p:cNvSpPr/>
          <p:nvPr/>
        </p:nvSpPr>
        <p:spPr>
          <a:xfrm>
            <a:off x="893444" y="3637883"/>
            <a:ext cx="3653390" cy="33627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/>
          <p:cNvSpPr/>
          <p:nvPr/>
        </p:nvSpPr>
        <p:spPr>
          <a:xfrm>
            <a:off x="893444" y="1624728"/>
            <a:ext cx="4139950" cy="682244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5" grpId="0"/>
      <p:bldP spid="16" grpId="0"/>
      <p:bldP spid="17" grpId="0"/>
      <p:bldP spid="18" grpId="0"/>
      <p:bldP spid="19" grpId="0"/>
      <p:bldP spid="21" grpId="0"/>
      <p:bldP spid="22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 animBg="1"/>
      <p:bldP spid="45" grpId="0"/>
      <p:bldP spid="46" grpId="0"/>
      <p:bldP spid="47" grpId="0"/>
      <p:bldP spid="48" grpId="0"/>
      <p:bldP spid="49" grpId="0"/>
      <p:bldP spid="3" grpId="0" animBg="1"/>
      <p:bldP spid="50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4" y="225410"/>
            <a:ext cx="8334375" cy="6524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676" y="2325366"/>
            <a:ext cx="68294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8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0975" y="690753"/>
            <a:ext cx="6820949" cy="4795645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+mn-lt"/>
              </a:rPr>
              <a:t>Dynamically Allocated Arrays</a:t>
            </a:r>
          </a:p>
        </p:txBody>
      </p:sp>
    </p:spTree>
    <p:extLst>
      <p:ext uri="{BB962C8B-B14F-4D97-AF65-F5344CB8AC3E}">
        <p14:creationId xmlns:p14="http://schemas.microsoft.com/office/powerpoint/2010/main" val="23875375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4005" y="462506"/>
            <a:ext cx="11148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Static arrays have a fixed size. This is very limiting.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7619" y="1300599"/>
            <a:ext cx="1056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if the size we need is not known at compile time?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30429" y="3359483"/>
            <a:ext cx="4320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x[50000];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3154260" y="3367673"/>
            <a:ext cx="4496498" cy="69969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24687" y="3335371"/>
            <a:ext cx="20568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BAD!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781" y="2138692"/>
            <a:ext cx="1175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We </a:t>
            </a:r>
            <a:r>
              <a:rPr lang="en-US" sz="3600" i="1" dirty="0"/>
              <a:t>could</a:t>
            </a:r>
            <a:r>
              <a:rPr lang="en-US" sz="3600" dirty="0"/>
              <a:t> just allocate a giant array and hope it’s big enough: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2002" y="4580274"/>
            <a:ext cx="1175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This is horribly inefficient if we end up using only 10 elements.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2002" y="5416344"/>
            <a:ext cx="1175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If we need 50001 elements, we’re out of luck as well.</a:t>
            </a:r>
          </a:p>
        </p:txBody>
      </p:sp>
    </p:spTree>
    <p:extLst>
      <p:ext uri="{BB962C8B-B14F-4D97-AF65-F5344CB8AC3E}">
        <p14:creationId xmlns:p14="http://schemas.microsoft.com/office/powerpoint/2010/main" val="16912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  <p:bldP spid="9" grpId="0"/>
      <p:bldP spid="10" grpId="0"/>
      <p:bldP spid="1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4005" y="462506"/>
            <a:ext cx="11148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Static arrays have a fixed size. This is very limiting.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7619" y="1300599"/>
            <a:ext cx="1056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if the size we need is not known at compile time?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781" y="2138692"/>
            <a:ext cx="1175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We know that variable-sized static arrays are not allowed: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8150" y="3181157"/>
            <a:ext cx="4303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size = 10;</a:t>
            </a:r>
          </a:p>
          <a:p>
            <a:r>
              <a:rPr lang="en-US" sz="3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x[size];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3053593" y="3123121"/>
            <a:ext cx="4404219" cy="130869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42369" y="3392749"/>
            <a:ext cx="2495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BAD!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2197"/>
          <a:stretch/>
        </p:blipFill>
        <p:spPr>
          <a:xfrm>
            <a:off x="2082523" y="4630722"/>
            <a:ext cx="7923490" cy="1723340"/>
          </a:xfrm>
          <a:prstGeom prst="rect">
            <a:avLst/>
          </a:prstGeom>
        </p:spPr>
      </p:pic>
      <p:sp>
        <p:nvSpPr>
          <p:cNvPr id="3" name="Rectangle: Rounded Corners 2"/>
          <p:cNvSpPr/>
          <p:nvPr/>
        </p:nvSpPr>
        <p:spPr>
          <a:xfrm>
            <a:off x="4211273" y="5492392"/>
            <a:ext cx="3724712" cy="5057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3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 animBg="1"/>
      <p:bldP spid="14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2856" r="4207"/>
          <a:stretch/>
        </p:blipFill>
        <p:spPr>
          <a:xfrm>
            <a:off x="0" y="4111902"/>
            <a:ext cx="12192000" cy="17279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12606" b="15941"/>
          <a:stretch/>
        </p:blipFill>
        <p:spPr>
          <a:xfrm>
            <a:off x="7117976" y="0"/>
            <a:ext cx="5074024" cy="26600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647" y="105538"/>
            <a:ext cx="70283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'A';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*xyz = &amp;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"Value of 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  %c\n"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"Address of 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%d\n"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&amp;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"Value of xyz:   %d\n"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xyz);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"Address of xyz: %d\n"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&amp;xyz);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6518" y="6035690"/>
            <a:ext cx="2052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6356764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02976" y="5576047"/>
            <a:ext cx="1" cy="459643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74692" y="3152612"/>
            <a:ext cx="298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xyz </a:t>
            </a:r>
            <a:r>
              <a:rPr lang="en-US" sz="3200" dirty="0"/>
              <a:t>(4 bytes)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8470" y="4536309"/>
            <a:ext cx="2617694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6356771</a:t>
            </a:r>
          </a:p>
        </p:txBody>
      </p:sp>
      <p:sp>
        <p:nvSpPr>
          <p:cNvPr id="16" name="Left Brace 15"/>
          <p:cNvSpPr/>
          <p:nvPr/>
        </p:nvSpPr>
        <p:spPr>
          <a:xfrm rot="5400000">
            <a:off x="2821642" y="2647682"/>
            <a:ext cx="295835" cy="2989734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880847" y="6035689"/>
            <a:ext cx="2052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6356771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907306" y="5576047"/>
            <a:ext cx="1" cy="459643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25235" y="4597864"/>
            <a:ext cx="699248" cy="70788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‘A’</a:t>
            </a:r>
          </a:p>
        </p:txBody>
      </p:sp>
      <p:sp>
        <p:nvSpPr>
          <p:cNvPr id="22" name="Left Brace 21"/>
          <p:cNvSpPr/>
          <p:nvPr/>
        </p:nvSpPr>
        <p:spPr>
          <a:xfrm rot="5400000">
            <a:off x="7117975" y="3802419"/>
            <a:ext cx="295835" cy="717178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779991" y="3152612"/>
            <a:ext cx="298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abc</a:t>
            </a:r>
            <a:r>
              <a:rPr lang="en-US" sz="3200" b="1" dirty="0"/>
              <a:t> </a:t>
            </a:r>
            <a:r>
              <a:rPr lang="en-US" sz="3200" dirty="0"/>
              <a:t>(1 byte)</a:t>
            </a:r>
          </a:p>
        </p:txBody>
      </p:sp>
      <p:cxnSp>
        <p:nvCxnSpPr>
          <p:cNvPr id="25" name="Elbow Connector 24"/>
          <p:cNvCxnSpPr>
            <a:endCxn id="17" idx="1"/>
          </p:cNvCxnSpPr>
          <p:nvPr/>
        </p:nvCxnSpPr>
        <p:spPr>
          <a:xfrm>
            <a:off x="3332628" y="5367306"/>
            <a:ext cx="2548219" cy="960771"/>
          </a:xfrm>
          <a:prstGeom prst="bentConnector3">
            <a:avLst>
              <a:gd name="adj1" fmla="val 1099"/>
            </a:avLst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457764" y="4597864"/>
            <a:ext cx="2617694" cy="707886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135106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 animBg="1"/>
      <p:bldP spid="16" grpId="0" animBg="1"/>
      <p:bldP spid="17" grpId="0"/>
      <p:bldP spid="19" grpId="0" animBg="1"/>
      <p:bldP spid="22" grpId="0" animBg="1"/>
      <p:bldP spid="23" grpId="0"/>
      <p:bldP spid="3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97622" y="784574"/>
            <a:ext cx="10654017" cy="3326031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/>
              <a:t>Dynamic Allocation to the Rescue!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57145" y="5343787"/>
            <a:ext cx="3565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i="1" dirty="0"/>
              <a:t>But first….</a:t>
            </a:r>
          </a:p>
        </p:txBody>
      </p:sp>
    </p:spTree>
    <p:extLst>
      <p:ext uri="{BB962C8B-B14F-4D97-AF65-F5344CB8AC3E}">
        <p14:creationId xmlns:p14="http://schemas.microsoft.com/office/powerpoint/2010/main" val="173945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056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6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9785"/>
            <a:ext cx="10515600" cy="67429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Returns the size, in bytes, of a given data type.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10" y="1942357"/>
            <a:ext cx="7598154" cy="46782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081" y="2115380"/>
            <a:ext cx="5219262" cy="438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8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7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endParaRPr lang="en-US" sz="6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6226" y="1293275"/>
            <a:ext cx="11526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Function for allocating memory. Defined in 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stdlib.h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855676" y="2246975"/>
            <a:ext cx="11107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size = 50;</a:t>
            </a: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*arr1; </a:t>
            </a:r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pointer to reference our array */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5676" y="3416525"/>
            <a:ext cx="10145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arr1 = (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*)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(size,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72355" y="4634369"/>
            <a:ext cx="1929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Number of elements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03039" y="4634369"/>
            <a:ext cx="1869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Size of each element</a:t>
            </a:r>
          </a:p>
        </p:txBody>
      </p:sp>
      <p:sp>
        <p:nvSpPr>
          <p:cNvPr id="20" name="Left Brace 19"/>
          <p:cNvSpPr/>
          <p:nvPr/>
        </p:nvSpPr>
        <p:spPr>
          <a:xfrm rot="16200000">
            <a:off x="8551592" y="2749204"/>
            <a:ext cx="487546" cy="2889597"/>
          </a:xfrm>
          <a:prstGeom prst="leftBrace">
            <a:avLst>
              <a:gd name="adj1" fmla="val 34143"/>
              <a:gd name="adj2" fmla="val 5667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36227" y="4613136"/>
            <a:ext cx="4995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Return value of </a:t>
            </a:r>
            <a:r>
              <a:rPr lang="en-US" sz="2400" dirty="0" err="1"/>
              <a:t>calloc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400" dirty="0"/>
              <a:t> by default. We must use typecasting to match the type of our array.</a:t>
            </a:r>
          </a:p>
        </p:txBody>
      </p:sp>
      <p:sp>
        <p:nvSpPr>
          <p:cNvPr id="25" name="Left Brace 24"/>
          <p:cNvSpPr/>
          <p:nvPr/>
        </p:nvSpPr>
        <p:spPr>
          <a:xfrm rot="16200000">
            <a:off x="3127761" y="3264778"/>
            <a:ext cx="498031" cy="1847964"/>
          </a:xfrm>
          <a:prstGeom prst="leftBrace">
            <a:avLst>
              <a:gd name="adj1" fmla="val 53813"/>
              <a:gd name="adj2" fmla="val 3967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/>
          <p:cNvSpPr/>
          <p:nvPr/>
        </p:nvSpPr>
        <p:spPr>
          <a:xfrm rot="16200000">
            <a:off x="6242316" y="3636133"/>
            <a:ext cx="487546" cy="1115739"/>
          </a:xfrm>
          <a:prstGeom prst="leftBrace">
            <a:avLst>
              <a:gd name="adj1" fmla="val 30702"/>
              <a:gd name="adj2" fmla="val 5381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0" y="578602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arr1</a:t>
            </a:r>
            <a:r>
              <a:rPr lang="en-US" sz="3600" dirty="0"/>
              <a:t> can now be used as if it were a statically declared array. </a:t>
            </a:r>
          </a:p>
        </p:txBody>
      </p:sp>
    </p:spTree>
    <p:extLst>
      <p:ext uri="{BB962C8B-B14F-4D97-AF65-F5344CB8AC3E}">
        <p14:creationId xmlns:p14="http://schemas.microsoft.com/office/powerpoint/2010/main" val="239960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build="p"/>
      <p:bldP spid="9" grpId="0"/>
      <p:bldP spid="11" grpId="0"/>
      <p:bldP spid="12" grpId="0"/>
      <p:bldP spid="20" grpId="0" animBg="1"/>
      <p:bldP spid="22" grpId="0"/>
      <p:bldP spid="25" grpId="0" animBg="1"/>
      <p:bldP spid="26" grpId="0" animBg="1"/>
      <p:bldP spid="2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7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endParaRPr lang="en-US" sz="6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6226" y="1293275"/>
            <a:ext cx="11526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Function for allocating memory. Defined in 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stdlib.h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855676" y="2246975"/>
            <a:ext cx="11107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size = 50;</a:t>
            </a: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*arr1; </a:t>
            </a:r>
            <a:endParaRPr lang="en-US" sz="2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676" y="3416525"/>
            <a:ext cx="10145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arr1 = (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*)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(size,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5676" y="3844795"/>
            <a:ext cx="50250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arr1[0] = 34.6;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arr1[1] = -0.077;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arr1[2]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+ 5;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arr1[3] = 3.14159;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78602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arr1</a:t>
            </a:r>
            <a:r>
              <a:rPr lang="en-US" sz="3600" dirty="0"/>
              <a:t> can now be used as if it were a statically declared array.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03847" y="4065091"/>
            <a:ext cx="59897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elements can be accessed and assigned in exactly the same way */</a:t>
            </a:r>
          </a:p>
        </p:txBody>
      </p:sp>
    </p:spTree>
    <p:extLst>
      <p:ext uri="{BB962C8B-B14F-4D97-AF65-F5344CB8AC3E}">
        <p14:creationId xmlns:p14="http://schemas.microsoft.com/office/powerpoint/2010/main" val="427564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5528" y="139838"/>
            <a:ext cx="9211812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stdlib.h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 ()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size,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“Enter array size: 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“%d”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&amp;size);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*)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(size, 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size;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“%d 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free(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	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97622" y="4110605"/>
            <a:ext cx="5268286" cy="956345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82018" y="175452"/>
            <a:ext cx="4370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Is there a problem here?</a:t>
            </a:r>
          </a:p>
        </p:txBody>
      </p:sp>
      <p:cxnSp>
        <p:nvCxnSpPr>
          <p:cNvPr id="18" name="Straight Arrow Connector 17"/>
          <p:cNvCxnSpPr>
            <a:stCxn id="8" idx="0"/>
          </p:cNvCxnSpPr>
          <p:nvPr/>
        </p:nvCxnSpPr>
        <p:spPr>
          <a:xfrm flipV="1">
            <a:off x="3531765" y="604007"/>
            <a:ext cx="2491530" cy="350659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82018" y="734286"/>
            <a:ext cx="5712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values are stored in the array?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82018" y="1206329"/>
            <a:ext cx="5712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800" dirty="0"/>
              <a:t> initializes the reserved memory to zero.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5992429"/>
            <a:ext cx="12192000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Console:</a:t>
            </a:r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 0 0 0 0 0 0 0 0 0 0 0 0 …</a:t>
            </a:r>
          </a:p>
        </p:txBody>
      </p:sp>
      <p:cxnSp>
        <p:nvCxnSpPr>
          <p:cNvPr id="28" name="Straight Arrow Connector 27"/>
          <p:cNvCxnSpPr>
            <a:stCxn id="26" idx="1"/>
          </p:cNvCxnSpPr>
          <p:nvPr/>
        </p:nvCxnSpPr>
        <p:spPr>
          <a:xfrm flipH="1">
            <a:off x="2994870" y="5309722"/>
            <a:ext cx="4135772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30642" y="4832668"/>
            <a:ext cx="4857226" cy="95410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Dynamically allocated memory must always be freed!</a:t>
            </a:r>
          </a:p>
        </p:txBody>
      </p:sp>
    </p:spTree>
    <p:extLst>
      <p:ext uri="{BB962C8B-B14F-4D97-AF65-F5344CB8AC3E}">
        <p14:creationId xmlns:p14="http://schemas.microsoft.com/office/powerpoint/2010/main" val="129337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  <p:bldP spid="9" grpId="0"/>
      <p:bldP spid="20" grpId="0"/>
      <p:bldP spid="22" grpId="0"/>
      <p:bldP spid="25" grpId="0" animBg="1"/>
      <p:bldP spid="2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5528" y="139838"/>
            <a:ext cx="9211812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stdlib.h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 ()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size,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“Enter array size: 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“%d”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&amp;size);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*)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(size, 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size;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“%d 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free(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	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856" r="4207"/>
          <a:stretch/>
        </p:blipFill>
        <p:spPr>
          <a:xfrm rot="16200000">
            <a:off x="7100890" y="2062162"/>
            <a:ext cx="6858000" cy="27336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21043" y="0"/>
            <a:ext cx="2617694" cy="707886"/>
          </a:xfrm>
          <a:prstGeom prst="rect">
            <a:avLst/>
          </a:prstGeom>
          <a:solidFill>
            <a:schemeClr val="tx1"/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0000" y="729327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812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99229" y="735891"/>
            <a:ext cx="1119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30000" y="1184246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816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30000" y="1624728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820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438389" y="5139456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968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430000" y="5572294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976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60734" y="1632911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936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652400" y="745316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173460" y="1638426"/>
            <a:ext cx="1276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endParaRPr lang="en-US" sz="28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432039" y="3382317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936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432039" y="3822799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944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432039" y="4266136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952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432039" y="4706618"/>
            <a:ext cx="7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960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671018" y="5597017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662684" y="5141309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661874" y="3407642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661874" y="3839529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661868" y="4294448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661868" y="4726335"/>
            <a:ext cx="16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332380" y="1190006"/>
            <a:ext cx="1119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8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9043332" y="2147948"/>
            <a:ext cx="406961" cy="14509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Brace 4"/>
          <p:cNvSpPr/>
          <p:nvPr/>
        </p:nvSpPr>
        <p:spPr>
          <a:xfrm>
            <a:off x="3422707" y="1844347"/>
            <a:ext cx="461395" cy="763398"/>
          </a:xfrm>
          <a:prstGeom prst="righ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823670" y="3313651"/>
            <a:ext cx="1124124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073791" y="4085439"/>
            <a:ext cx="7986319" cy="838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/>
          <p:cNvSpPr/>
          <p:nvPr/>
        </p:nvSpPr>
        <p:spPr>
          <a:xfrm>
            <a:off x="956345" y="4160939"/>
            <a:ext cx="4924338" cy="84728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5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/>
      <p:bldP spid="16" grpId="0"/>
      <p:bldP spid="27" grpId="0"/>
      <p:bldP spid="30" grpId="0"/>
      <p:bldP spid="32" grpId="0"/>
      <p:bldP spid="35" grpId="0"/>
      <p:bldP spid="36" grpId="0"/>
      <p:bldP spid="39" grpId="0"/>
      <p:bldP spid="40" grpId="0"/>
      <p:bldP spid="41" grpId="0"/>
      <p:bldP spid="42" grpId="0"/>
      <p:bldP spid="45" grpId="0"/>
      <p:bldP spid="47" grpId="0"/>
      <p:bldP spid="49" grpId="0"/>
      <p:bldP spid="50" grpId="0"/>
      <p:bldP spid="51" grpId="0"/>
      <p:bldP spid="52" grpId="0"/>
      <p:bldP spid="54" grpId="0"/>
      <p:bldP spid="5" grpId="0" animBg="1"/>
      <p:bldP spid="5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6000" dirty="0"/>
              <a:t> </a:t>
            </a:r>
            <a:r>
              <a:rPr lang="en-US" sz="6000" b="1" dirty="0">
                <a:latin typeface="+mn-lt"/>
              </a:rPr>
              <a:t>Trickery</a:t>
            </a:r>
          </a:p>
        </p:txBody>
      </p:sp>
      <p:sp>
        <p:nvSpPr>
          <p:cNvPr id="4" name="Rectangle 3"/>
          <p:cNvSpPr/>
          <p:nvPr/>
        </p:nvSpPr>
        <p:spPr>
          <a:xfrm>
            <a:off x="2432808" y="1941525"/>
            <a:ext cx="9102055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 = 10;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*)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(size, 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*)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(size, 8);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*)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), size);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*)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)*size, 1);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*)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(1, 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)*size);</a:t>
            </a: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1996580" y="2818701"/>
            <a:ext cx="377505" cy="2038525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1486" y="5240291"/>
            <a:ext cx="11409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If the arguments multiply to the correct amount, all is well.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1485" y="5886622"/>
            <a:ext cx="11409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/>
              <a:t>(In the context of this course)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892" y="3338818"/>
            <a:ext cx="1528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Effictively</a:t>
            </a:r>
            <a:r>
              <a:rPr lang="en-US" sz="2400" b="1" dirty="0"/>
              <a:t> the same</a:t>
            </a:r>
          </a:p>
        </p:txBody>
      </p:sp>
    </p:spTree>
    <p:extLst>
      <p:ext uri="{BB962C8B-B14F-4D97-AF65-F5344CB8AC3E}">
        <p14:creationId xmlns:p14="http://schemas.microsoft.com/office/powerpoint/2010/main" val="244434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/>
      <p:bldP spid="7" grpId="0"/>
      <p:bldP spid="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7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malloc</a:t>
            </a:r>
            <a:endParaRPr lang="en-US" sz="48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10081" y="2571033"/>
            <a:ext cx="91020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 = 10;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*) malloc(size * 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99237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Your labs </a:t>
            </a:r>
            <a:r>
              <a:rPr lang="en-US" sz="2800" b="1" i="1" dirty="0"/>
              <a:t>may</a:t>
            </a:r>
            <a:r>
              <a:rPr lang="en-US" sz="2800" dirty="0"/>
              <a:t> refer to 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malloc</a:t>
            </a:r>
            <a:r>
              <a:rPr lang="en-US" sz="2800" dirty="0"/>
              <a:t>. Like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800" dirty="0"/>
              <a:t>, it is used to reserve memory:</a:t>
            </a:r>
          </a:p>
        </p:txBody>
      </p:sp>
      <p:sp>
        <p:nvSpPr>
          <p:cNvPr id="7" name="Left Brace 6"/>
          <p:cNvSpPr/>
          <p:nvPr/>
        </p:nvSpPr>
        <p:spPr>
          <a:xfrm rot="16200000">
            <a:off x="7330230" y="2069637"/>
            <a:ext cx="377505" cy="3736597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63011" y="4333309"/>
            <a:ext cx="43119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One argument! The </a:t>
            </a:r>
            <a:r>
              <a:rPr lang="en-US" sz="2800" b="1" u="sng" dirty="0"/>
              <a:t>total</a:t>
            </a:r>
            <a:r>
              <a:rPr lang="en-US" sz="2800" dirty="0"/>
              <a:t> number of bytes.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4855" y="5495420"/>
            <a:ext cx="10501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malloc</a:t>
            </a:r>
            <a:r>
              <a:rPr lang="en-US" sz="4000" dirty="0"/>
              <a:t> does </a:t>
            </a:r>
            <a:r>
              <a:rPr lang="en-US" sz="4000" b="1" u="sng" dirty="0">
                <a:solidFill>
                  <a:srgbClr val="FF0000"/>
                </a:solidFill>
              </a:rPr>
              <a:t>NOT</a:t>
            </a:r>
            <a:r>
              <a:rPr lang="en-US" sz="4000" dirty="0"/>
              <a:t> set the memory to zero! </a:t>
            </a:r>
          </a:p>
        </p:txBody>
      </p:sp>
    </p:spTree>
    <p:extLst>
      <p:ext uri="{BB962C8B-B14F-4D97-AF65-F5344CB8AC3E}">
        <p14:creationId xmlns:p14="http://schemas.microsoft.com/office/powerpoint/2010/main" val="25899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 animBg="1"/>
      <p:bldP spid="8" grpId="0"/>
      <p:bldP spid="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775" y="1536700"/>
            <a:ext cx="9134475" cy="2759075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>
                <a:latin typeface="+mn-lt"/>
              </a:rPr>
              <a:t>Dynamic arrays as function arguments</a:t>
            </a:r>
          </a:p>
        </p:txBody>
      </p:sp>
    </p:spTree>
    <p:extLst>
      <p:ext uri="{BB962C8B-B14F-4D97-AF65-F5344CB8AC3E}">
        <p14:creationId xmlns:p14="http://schemas.microsoft.com/office/powerpoint/2010/main" val="35932362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4459" y="1241571"/>
            <a:ext cx="10352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Sending a dynamic array to a function is much the same as sending a static array.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74459" y="3013209"/>
            <a:ext cx="1035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same rules apply for “returning” dynamic arrays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4459" y="4230849"/>
            <a:ext cx="1035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Let’s look at the same triple array problem from before</a:t>
            </a:r>
          </a:p>
        </p:txBody>
      </p:sp>
    </p:spTree>
    <p:extLst>
      <p:ext uri="{BB962C8B-B14F-4D97-AF65-F5344CB8AC3E}">
        <p14:creationId xmlns:p14="http://schemas.microsoft.com/office/powerpoint/2010/main" val="17152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Dereferencing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7423" y="1959629"/>
            <a:ext cx="859715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1732334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549" y="2000250"/>
            <a:ext cx="104013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Write a user-defined void function that does the following:</a:t>
            </a:r>
          </a:p>
          <a:p>
            <a:pPr algn="ctr"/>
            <a:r>
              <a:rPr lang="en-US" sz="3200" dirty="0"/>
              <a:t>Takes two arrays as arguments, as well as their size. The function must triple the elements in the first array and store the result in the second.</a:t>
            </a: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50497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3330" y="4104363"/>
            <a:ext cx="713094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triple(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*arr3,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size)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	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size;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arr3[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]*3;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03330" y="1247422"/>
            <a:ext cx="71309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triple(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[],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arr3[],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size)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	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size;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arr3[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]*3;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7012" y="601091"/>
            <a:ext cx="692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Recall the static version: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57012" y="3458032"/>
            <a:ext cx="692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And now the dynamic version: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3582099" y="1247422"/>
            <a:ext cx="3498209" cy="380042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/>
          <p:cNvSpPr/>
          <p:nvPr/>
        </p:nvSpPr>
        <p:spPr>
          <a:xfrm>
            <a:off x="3594531" y="4125030"/>
            <a:ext cx="3217330" cy="380042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/>
          <p:cNvSpPr/>
          <p:nvPr/>
        </p:nvSpPr>
        <p:spPr>
          <a:xfrm>
            <a:off x="2214694" y="1828800"/>
            <a:ext cx="4286774" cy="1107347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/>
          <p:cNvSpPr/>
          <p:nvPr/>
        </p:nvSpPr>
        <p:spPr>
          <a:xfrm>
            <a:off x="2214694" y="4682455"/>
            <a:ext cx="4286774" cy="1107347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11789" y="1937228"/>
            <a:ext cx="3548543" cy="1323439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4"/>
                </a:solidFill>
              </a:rPr>
              <a:t>This is the only difference!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7080308" y="1627465"/>
            <a:ext cx="931481" cy="31915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811862" y="3260667"/>
            <a:ext cx="1199927" cy="864363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11825" y="4809557"/>
            <a:ext cx="4244829" cy="1323439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The function body is the same</a:t>
            </a:r>
          </a:p>
        </p:txBody>
      </p:sp>
      <p:cxnSp>
        <p:nvCxnSpPr>
          <p:cNvPr id="25" name="Straight Arrow Connector 24"/>
          <p:cNvCxnSpPr>
            <a:stCxn id="21" idx="1"/>
          </p:cNvCxnSpPr>
          <p:nvPr/>
        </p:nvCxnSpPr>
        <p:spPr>
          <a:xfrm flipH="1" flipV="1">
            <a:off x="6501468" y="5236128"/>
            <a:ext cx="910357" cy="23514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0"/>
            <a:endCxn id="6" idx="3"/>
          </p:cNvCxnSpPr>
          <p:nvPr/>
        </p:nvCxnSpPr>
        <p:spPr>
          <a:xfrm flipH="1" flipV="1">
            <a:off x="6501468" y="2382474"/>
            <a:ext cx="3032772" cy="242708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62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3" grpId="0" animBg="1"/>
      <p:bldP spid="13" grpId="0" animBg="1"/>
      <p:bldP spid="6" grpId="0" animBg="1"/>
      <p:bldP spid="15" grpId="0" animBg="1"/>
      <p:bldP spid="16" grpId="0" animBg="1"/>
      <p:bldP spid="2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8407" y="2914893"/>
            <a:ext cx="947955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 (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nums3[5],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 = {1, 2, 3, 4, 5};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triple(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nums3, 5);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return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(0);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55678" y="570451"/>
            <a:ext cx="10737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How about the </a:t>
            </a:r>
            <a:r>
              <a:rPr lang="en-US" sz="5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main()</a:t>
            </a:r>
            <a:r>
              <a:rPr lang="en-US" sz="5400" b="1" dirty="0"/>
              <a:t> function?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18407" y="2051784"/>
            <a:ext cx="8925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Here’s the static version, greatly simplified:</a:t>
            </a:r>
          </a:p>
        </p:txBody>
      </p:sp>
    </p:spTree>
    <p:extLst>
      <p:ext uri="{BB962C8B-B14F-4D97-AF65-F5344CB8AC3E}">
        <p14:creationId xmlns:p14="http://schemas.microsoft.com/office/powerpoint/2010/main" val="95790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18407" y="2165333"/>
            <a:ext cx="93621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 (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*nums3, *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	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*)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(5, 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	nums3 = (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*)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(5, 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	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5;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	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	triple(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nums3, 5);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	return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(0);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5678" y="570451"/>
            <a:ext cx="10737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How about the </a:t>
            </a:r>
            <a:r>
              <a:rPr lang="en-US" sz="5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main()</a:t>
            </a:r>
            <a:r>
              <a:rPr lang="en-US" sz="5400" b="1" dirty="0"/>
              <a:t> function?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18407" y="1499283"/>
            <a:ext cx="8925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And here’s the dynamic version:</a:t>
            </a:r>
          </a:p>
        </p:txBody>
      </p:sp>
    </p:spTree>
    <p:extLst>
      <p:ext uri="{BB962C8B-B14F-4D97-AF65-F5344CB8AC3E}">
        <p14:creationId xmlns:p14="http://schemas.microsoft.com/office/powerpoint/2010/main" val="300079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9783" y="2970676"/>
            <a:ext cx="713094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 (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*nums3, 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*)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(5,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nums3 = 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*)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(5,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5;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triple(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nums3, 5);</a:t>
            </a:r>
          </a:p>
          <a:p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return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(0);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9783" y="329317"/>
            <a:ext cx="7130945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stdlib.h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9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triple(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*arr3,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size)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	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size;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arr3[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]*3;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592327">
            <a:off x="8900739" y="448828"/>
            <a:ext cx="2875319" cy="156966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Putting it Together:</a:t>
            </a:r>
          </a:p>
        </p:txBody>
      </p:sp>
      <p:sp>
        <p:nvSpPr>
          <p:cNvPr id="7" name="Rectangle 6"/>
          <p:cNvSpPr/>
          <p:nvPr/>
        </p:nvSpPr>
        <p:spPr>
          <a:xfrm>
            <a:off x="5453146" y="5237092"/>
            <a:ext cx="64676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Pointers to this memory are passed into our user-defined function 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triple()</a:t>
            </a:r>
            <a:r>
              <a:rPr lang="en-US" sz="2800" dirty="0"/>
              <a:t>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55677" y="3993160"/>
            <a:ext cx="6107185" cy="782896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13" idx="1"/>
            <a:endCxn id="8" idx="3"/>
          </p:cNvCxnSpPr>
          <p:nvPr/>
        </p:nvCxnSpPr>
        <p:spPr>
          <a:xfrm flipH="1">
            <a:off x="6962862" y="4384608"/>
            <a:ext cx="637866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00728" y="3907554"/>
            <a:ext cx="3976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Memory for each array is allocated in </a:t>
            </a:r>
            <a:r>
              <a: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main()</a:t>
            </a:r>
            <a:r>
              <a:rPr lang="en-US" sz="2800" dirty="0"/>
              <a:t>.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855678" y="5547610"/>
            <a:ext cx="3766656" cy="333073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endCxn id="18" idx="3"/>
          </p:cNvCxnSpPr>
          <p:nvPr/>
        </p:nvCxnSpPr>
        <p:spPr>
          <a:xfrm flipH="1">
            <a:off x="4622334" y="5704514"/>
            <a:ext cx="847288" cy="963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0"/>
          </p:cNvCxnSpPr>
          <p:nvPr/>
        </p:nvCxnSpPr>
        <p:spPr>
          <a:xfrm flipV="1">
            <a:off x="2739006" y="1529110"/>
            <a:ext cx="933577" cy="401850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/>
          <p:cNvSpPr/>
          <p:nvPr/>
        </p:nvSpPr>
        <p:spPr>
          <a:xfrm>
            <a:off x="2265028" y="1034171"/>
            <a:ext cx="4697834" cy="46139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/>
          <p:cNvSpPr/>
          <p:nvPr/>
        </p:nvSpPr>
        <p:spPr>
          <a:xfrm>
            <a:off x="855677" y="1656316"/>
            <a:ext cx="4278688" cy="1105378"/>
          </a:xfrm>
          <a:prstGeom prst="round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894171" y="2364711"/>
            <a:ext cx="44442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these pointers, we can access and modify the arrays.</a:t>
            </a:r>
          </a:p>
        </p:txBody>
      </p:sp>
      <p:cxnSp>
        <p:nvCxnSpPr>
          <p:cNvPr id="30" name="Straight Arrow Connector 29"/>
          <p:cNvCxnSpPr>
            <a:stCxn id="28" idx="1"/>
          </p:cNvCxnSpPr>
          <p:nvPr/>
        </p:nvCxnSpPr>
        <p:spPr>
          <a:xfrm flipH="1" flipV="1">
            <a:off x="5134365" y="2617415"/>
            <a:ext cx="759806" cy="22435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31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 animBg="1"/>
      <p:bldP spid="13" grpId="0"/>
      <p:bldP spid="18" grpId="0" animBg="1"/>
      <p:bldP spid="24" grpId="0" animBg="1"/>
      <p:bldP spid="26" grpId="0" animBg="1"/>
      <p:bldP spid="2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69900"/>
            <a:ext cx="7229475" cy="1330325"/>
          </a:xfrm>
          <a:solidFill>
            <a:schemeClr val="tx1"/>
          </a:solidFill>
          <a:ln w="76200">
            <a:solidFill>
              <a:schemeClr val="accent6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9600" b="1" dirty="0">
                <a:solidFill>
                  <a:schemeClr val="accent6"/>
                </a:solidFill>
                <a:latin typeface="+mn-lt"/>
              </a:rPr>
              <a:t>2D Arrays</a:t>
            </a:r>
          </a:p>
        </p:txBody>
      </p:sp>
      <p:pic>
        <p:nvPicPr>
          <p:cNvPr id="2050" name="Picture 2" descr="Image result for egg cart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t="8761" r="7125" b="6460"/>
          <a:stretch/>
        </p:blipFill>
        <p:spPr bwMode="auto">
          <a:xfrm flipH="1">
            <a:off x="4257675" y="2286000"/>
            <a:ext cx="6074187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2313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5875" y="1114425"/>
            <a:ext cx="9525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If a </a:t>
            </a:r>
            <a:r>
              <a:rPr lang="en-US" sz="4800" b="1" dirty="0"/>
              <a:t>1D</a:t>
            </a:r>
            <a:r>
              <a:rPr lang="en-US" sz="4800" dirty="0"/>
              <a:t> array is a </a:t>
            </a:r>
            <a:r>
              <a:rPr lang="en-US" sz="4800" dirty="0">
                <a:solidFill>
                  <a:schemeClr val="accent6"/>
                </a:solidFill>
              </a:rPr>
              <a:t>“list”</a:t>
            </a:r>
            <a:r>
              <a:rPr lang="en-US" sz="4800" dirty="0"/>
              <a:t> of variables of the same type 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2988" y="3524250"/>
            <a:ext cx="100107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… then a </a:t>
            </a:r>
            <a:r>
              <a:rPr lang="en-US" sz="4800" b="1" dirty="0"/>
              <a:t>2D</a:t>
            </a:r>
            <a:r>
              <a:rPr lang="en-US" sz="4800" dirty="0"/>
              <a:t> array can </a:t>
            </a:r>
          </a:p>
          <a:p>
            <a:pPr algn="r"/>
            <a:r>
              <a:rPr lang="en-US" sz="4800" dirty="0"/>
              <a:t>be thought of as a </a:t>
            </a:r>
            <a:r>
              <a:rPr lang="en-US" sz="4800" dirty="0">
                <a:solidFill>
                  <a:schemeClr val="accent6"/>
                </a:solidFill>
              </a:rPr>
              <a:t>“list of lists”</a:t>
            </a:r>
            <a:r>
              <a:rPr lang="en-US" sz="4800" dirty="0"/>
              <a:t> containing variables of the same type.</a:t>
            </a:r>
          </a:p>
        </p:txBody>
      </p:sp>
    </p:spTree>
    <p:extLst>
      <p:ext uri="{BB962C8B-B14F-4D97-AF65-F5344CB8AC3E}">
        <p14:creationId xmlns:p14="http://schemas.microsoft.com/office/powerpoint/2010/main" val="90416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400" y="1950925"/>
            <a:ext cx="7176000" cy="137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250" y="3240450"/>
            <a:ext cx="7086300" cy="2475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75" y="1997250"/>
            <a:ext cx="1659450" cy="371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250" y="608450"/>
            <a:ext cx="7131150" cy="13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9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344" y="0"/>
            <a:ext cx="6887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404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49" y="1984200"/>
            <a:ext cx="8521501" cy="28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04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4644</TotalTime>
  <Words>8584</Words>
  <Application>Microsoft Office PowerPoint</Application>
  <PresentationFormat>Widescreen</PresentationFormat>
  <Paragraphs>2219</Paragraphs>
  <Slides>221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221</vt:i4>
      </vt:variant>
    </vt:vector>
  </HeadingPairs>
  <TitlesOfParts>
    <vt:vector size="228" baseType="lpstr">
      <vt:lpstr>Arial</vt:lpstr>
      <vt:lpstr>Arial Black</vt:lpstr>
      <vt:lpstr>Calibri</vt:lpstr>
      <vt:lpstr>Calibri Light</vt:lpstr>
      <vt:lpstr>Chiller</vt:lpstr>
      <vt:lpstr>Courier New</vt:lpstr>
      <vt:lpstr>Office Theme</vt:lpstr>
      <vt:lpstr>PowerPoint Presentation</vt:lpstr>
      <vt:lpstr>Variables</vt:lpstr>
      <vt:lpstr>Variables</vt:lpstr>
      <vt:lpstr>PowerPoint Presentation</vt:lpstr>
      <vt:lpstr>PowerPoint Presentation</vt:lpstr>
      <vt:lpstr>Pointer Data Types</vt:lpstr>
      <vt:lpstr>PowerPoint Presentation</vt:lpstr>
      <vt:lpstr>PowerPoint Presentation</vt:lpstr>
      <vt:lpstr>Dereferencing</vt:lpstr>
      <vt:lpstr>Operator</vt:lpstr>
      <vt:lpstr>PowerPoint Presentation</vt:lpstr>
      <vt:lpstr>It can get complicated…</vt:lpstr>
      <vt:lpstr>PowerPoint Presentation</vt:lpstr>
      <vt:lpstr>More  Pointer 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Arrays</vt:lpstr>
      <vt:lpstr>PowerPoint Presentation</vt:lpstr>
      <vt:lpstr>PowerPoint Presentation</vt:lpstr>
      <vt:lpstr>PowerPoint Presentation</vt:lpstr>
      <vt:lpstr>We need something new:</vt:lpstr>
      <vt:lpstr>An array is a list of variables of the same type:</vt:lpstr>
      <vt:lpstr>PowerPoint Presentation</vt:lpstr>
      <vt:lpstr>PowerPoint Presentation</vt:lpstr>
      <vt:lpstr>PowerPoint Presentation</vt:lpstr>
      <vt:lpstr>PowerPoint Presentation</vt:lpstr>
      <vt:lpstr>Accessing Elements</vt:lpstr>
      <vt:lpstr>PowerPoint Presentation</vt:lpstr>
      <vt:lpstr>PowerPoint Presentation</vt:lpstr>
      <vt:lpstr>PowerPoint Presentation</vt:lpstr>
      <vt:lpstr>IMPORTANT!</vt:lpstr>
      <vt:lpstr>IMPORTANT!</vt:lpstr>
      <vt:lpstr>PowerPoint Presentation</vt:lpstr>
      <vt:lpstr>Arrays and Loops</vt:lpstr>
      <vt:lpstr>Arrays and Loops</vt:lpstr>
      <vt:lpstr>Arrays, pointers, and addresses</vt:lpstr>
      <vt:lpstr>PowerPoint Presentation</vt:lpstr>
      <vt:lpstr>PowerPoint Presentation</vt:lpstr>
      <vt:lpstr>Pointer Arithmetic</vt:lpstr>
      <vt:lpstr>Pointer Arithmetic</vt:lpstr>
      <vt:lpstr>Pointer Arithmetic</vt:lpstr>
      <vt:lpstr>Pointer Arithmetic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Pointer Arithmetic</vt:lpstr>
      <vt:lpstr>PowerPoint Presentation</vt:lpstr>
      <vt:lpstr>Static VS Dynamic Arrays</vt:lpstr>
      <vt:lpstr>Static Array Properties</vt:lpstr>
      <vt:lpstr>Static Array Properties</vt:lpstr>
      <vt:lpstr>Static arrays as function arguments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Returning Static Arrays</vt:lpstr>
      <vt:lpstr>Returning Static Arrays</vt:lpstr>
      <vt:lpstr>Returning Static Arrays</vt:lpstr>
      <vt:lpstr>Returning Static Arrays</vt:lpstr>
      <vt:lpstr>PowerPoint Presentation</vt:lpstr>
      <vt:lpstr>PowerPoint Presentation</vt:lpstr>
      <vt:lpstr>PowerPoint Presentation</vt:lpstr>
      <vt:lpstr>PowerPoint Presentation</vt:lpstr>
      <vt:lpstr>Dynamically Allocated Arrays</vt:lpstr>
      <vt:lpstr>PowerPoint Presentation</vt:lpstr>
      <vt:lpstr>PowerPoint Presentation</vt:lpstr>
      <vt:lpstr>Dynamic Allocation to the Rescue!</vt:lpstr>
      <vt:lpstr>sizeof()</vt:lpstr>
      <vt:lpstr>calloc</vt:lpstr>
      <vt:lpstr>calloc</vt:lpstr>
      <vt:lpstr>PowerPoint Presentation</vt:lpstr>
      <vt:lpstr>PowerPoint Presentation</vt:lpstr>
      <vt:lpstr>calloc Trickery</vt:lpstr>
      <vt:lpstr>malloc</vt:lpstr>
      <vt:lpstr>Dynamic arrays as function arguments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2D Arrays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see some code</vt:lpstr>
      <vt:lpstr>Recall 1D static arrays:</vt:lpstr>
      <vt:lpstr>Let’s add another dimension:</vt:lpstr>
      <vt:lpstr>More dimensions?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Fill a 2D array</vt:lpstr>
      <vt:lpstr>Fill a 2D array</vt:lpstr>
      <vt:lpstr>Fill a 2D array</vt:lpstr>
      <vt:lpstr>Print a 2D array</vt:lpstr>
      <vt:lpstr>PowerPoint Presentation</vt:lpstr>
      <vt:lpstr>Arrays &amp; file I/O</vt:lpstr>
      <vt:lpstr>Arrays &amp; file I/O</vt:lpstr>
      <vt:lpstr>2D arrays as function arguments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Recall: A dynamic 1D array is a pointer to a chunk of reserved memory (calloc)</vt:lpstr>
      <vt:lpstr>A 2D array is an array of 1D arrays</vt:lpstr>
      <vt:lpstr>A 2D array is an array of 1D arrays</vt:lpstr>
      <vt:lpstr>A 2D array is an array of 1D arrays</vt:lpstr>
      <vt:lpstr>A 2D array is an array of 1D arrays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Arrays of Strings</vt:lpstr>
      <vt:lpstr>Arrays of Strings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</vt:lpstr>
      <vt:lpstr>struct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typedef</vt:lpstr>
      <vt:lpstr>PowerPoint Presentation</vt:lpstr>
      <vt:lpstr>typedef is useful when defining structures:</vt:lpstr>
      <vt:lpstr>typedef is useful when defining structures:</vt:lpstr>
      <vt:lpstr>The alias can be completely different from the struct name:</vt:lpstr>
      <vt:lpstr>PowerPoint Presentation</vt:lpstr>
      <vt:lpstr>Declare and Initialize</vt:lpstr>
      <vt:lpstr>Structures + Functions</vt:lpstr>
      <vt:lpstr>PowerPoint Presentation</vt:lpstr>
      <vt:lpstr>PowerPoint Presentation</vt:lpstr>
      <vt:lpstr>Create a user-defined function that does the following:</vt:lpstr>
      <vt:lpstr>PowerPoint Presentation</vt:lpstr>
      <vt:lpstr>PowerPoint Presentation</vt:lpstr>
      <vt:lpstr>Create a user-defined function that does the following: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can we make this function work?</vt:lpstr>
      <vt:lpstr>PowerPoint Presentation</vt:lpstr>
      <vt:lpstr>How can we make this function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Spot the ERROR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Reminder</dc:title>
  <dc:creator>Alex Ufkes</dc:creator>
  <cp:lastModifiedBy>Jimmy Tran</cp:lastModifiedBy>
  <cp:revision>385</cp:revision>
  <dcterms:created xsi:type="dcterms:W3CDTF">2017-01-09T21:58:10Z</dcterms:created>
  <dcterms:modified xsi:type="dcterms:W3CDTF">2017-05-02T21:54:45Z</dcterms:modified>
</cp:coreProperties>
</file>